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17"/>
  </p:notesMasterIdLst>
  <p:handoutMasterIdLst>
    <p:handoutMasterId r:id="rId18"/>
  </p:handoutMasterIdLst>
  <p:sldIdLst>
    <p:sldId id="256" r:id="rId2"/>
    <p:sldId id="312" r:id="rId3"/>
    <p:sldId id="322" r:id="rId4"/>
    <p:sldId id="323" r:id="rId5"/>
    <p:sldId id="335" r:id="rId6"/>
    <p:sldId id="337" r:id="rId7"/>
    <p:sldId id="336" r:id="rId8"/>
    <p:sldId id="332" r:id="rId9"/>
    <p:sldId id="307" r:id="rId10"/>
    <p:sldId id="330" r:id="rId11"/>
    <p:sldId id="338" r:id="rId12"/>
    <p:sldId id="333" r:id="rId13"/>
    <p:sldId id="340" r:id="rId14"/>
    <p:sldId id="339" r:id="rId15"/>
    <p:sldId id="300" r:id="rId16"/>
  </p:sldIdLst>
  <p:sldSz cx="9144000" cy="6858000" type="screen4x3"/>
  <p:notesSz cx="7010400" cy="9296400"/>
  <p:defaultTextStyle>
    <a:defPPr>
      <a:defRPr lang="en-US"/>
    </a:defPPr>
    <a:lvl1pPr algn="l" defTabSz="457200"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1pPr>
    <a:lvl2pPr marL="457200" algn="l" defTabSz="457200"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2pPr>
    <a:lvl3pPr marL="914400" algn="l" defTabSz="457200"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3pPr>
    <a:lvl4pPr marL="1371600" algn="l" defTabSz="457200"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4pPr>
    <a:lvl5pPr marL="1828800" algn="l" defTabSz="457200"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5pPr>
    <a:lvl6pPr marL="22860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6pPr>
    <a:lvl7pPr marL="27432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7pPr>
    <a:lvl8pPr marL="32004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8pPr>
    <a:lvl9pPr marL="36576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5588" autoAdjust="0"/>
    <p:restoredTop sz="78864" autoAdjust="0"/>
  </p:normalViewPr>
  <p:slideViewPr>
    <p:cSldViewPr snapToGrid="0">
      <p:cViewPr>
        <p:scale>
          <a:sx n="66" d="100"/>
          <a:sy n="66" d="100"/>
        </p:scale>
        <p:origin x="-1470" y="-504"/>
      </p:cViewPr>
      <p:guideLst>
        <p:guide orient="horz" pos="2160"/>
        <p:guide pos="2880"/>
      </p:guideLst>
    </p:cSldViewPr>
  </p:slideViewPr>
  <p:outlineViewPr>
    <p:cViewPr>
      <p:scale>
        <a:sx n="50" d="100"/>
        <a:sy n="50" d="100"/>
      </p:scale>
      <p:origin x="16"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2" d="100"/>
          <a:sy n="62" d="100"/>
        </p:scale>
        <p:origin x="-1722" y="-90"/>
      </p:cViewPr>
      <p:guideLst>
        <p:guide orient="horz" pos="2928"/>
        <p:guide pos="2208"/>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523" cy="464662"/>
          </a:xfrm>
          <a:prstGeom prst="rect">
            <a:avLst/>
          </a:prstGeom>
        </p:spPr>
        <p:txBody>
          <a:bodyPr vert="horz" wrap="square" lIns="93175" tIns="46588" rIns="93175" bIns="46588" numCol="1" anchor="t" anchorCtr="0" compatLnSpc="1">
            <a:prstTxWarp prst="textNoShape">
              <a:avLst/>
            </a:prstTxWarp>
          </a:bodyPr>
          <a:lstStyle>
            <a:lvl1pPr>
              <a:defRPr sz="1200">
                <a:latin typeface="Calibri" pitchFamily="-106" charset="0"/>
                <a:ea typeface="ＭＳ Ｐゴシック" pitchFamily="-106" charset="-128"/>
                <a:cs typeface="ＭＳ Ｐゴシック" pitchFamily="-106" charset="-128"/>
              </a:defRPr>
            </a:lvl1pPr>
          </a:lstStyle>
          <a:p>
            <a:pPr>
              <a:defRPr/>
            </a:pPr>
            <a:endParaRPr lang="en-US"/>
          </a:p>
        </p:txBody>
      </p:sp>
      <p:sp>
        <p:nvSpPr>
          <p:cNvPr id="3" name="Date Placeholder 2"/>
          <p:cNvSpPr>
            <a:spLocks noGrp="1"/>
          </p:cNvSpPr>
          <p:nvPr>
            <p:ph type="dt" sz="quarter" idx="1"/>
          </p:nvPr>
        </p:nvSpPr>
        <p:spPr>
          <a:xfrm>
            <a:off x="3971292" y="0"/>
            <a:ext cx="3037523" cy="464662"/>
          </a:xfrm>
          <a:prstGeom prst="rect">
            <a:avLst/>
          </a:prstGeom>
        </p:spPr>
        <p:txBody>
          <a:bodyPr vert="horz" wrap="square" lIns="93175" tIns="46588" rIns="93175" bIns="46588" numCol="1" anchor="t" anchorCtr="0" compatLnSpc="1">
            <a:prstTxWarp prst="textNoShape">
              <a:avLst/>
            </a:prstTxWarp>
          </a:bodyPr>
          <a:lstStyle>
            <a:lvl1pPr algn="r">
              <a:defRPr sz="1200">
                <a:latin typeface="Calibri" pitchFamily="-106" charset="0"/>
                <a:ea typeface="ＭＳ Ｐゴシック" pitchFamily="-106" charset="-128"/>
                <a:cs typeface="+mn-cs"/>
              </a:defRPr>
            </a:lvl1pPr>
          </a:lstStyle>
          <a:p>
            <a:pPr>
              <a:defRPr/>
            </a:pPr>
            <a:fld id="{CFFAB839-955B-47F4-946C-89C813C08CE1}" type="datetime1">
              <a:rPr lang="en-US"/>
              <a:pPr>
                <a:defRPr/>
              </a:pPr>
              <a:t>10/6/2011</a:t>
            </a:fld>
            <a:endParaRPr lang="en-US"/>
          </a:p>
        </p:txBody>
      </p:sp>
      <p:sp>
        <p:nvSpPr>
          <p:cNvPr id="4" name="Footer Placeholder 3"/>
          <p:cNvSpPr>
            <a:spLocks noGrp="1"/>
          </p:cNvSpPr>
          <p:nvPr>
            <p:ph type="ftr" sz="quarter" idx="2"/>
          </p:nvPr>
        </p:nvSpPr>
        <p:spPr>
          <a:xfrm>
            <a:off x="0" y="8830153"/>
            <a:ext cx="3037523" cy="464662"/>
          </a:xfrm>
          <a:prstGeom prst="rect">
            <a:avLst/>
          </a:prstGeom>
        </p:spPr>
        <p:txBody>
          <a:bodyPr vert="horz" wrap="square" lIns="93175" tIns="46588" rIns="93175" bIns="46588" numCol="1" anchor="b" anchorCtr="0" compatLnSpc="1">
            <a:prstTxWarp prst="textNoShape">
              <a:avLst/>
            </a:prstTxWarp>
          </a:bodyPr>
          <a:lstStyle>
            <a:lvl1pPr>
              <a:defRPr sz="1200">
                <a:latin typeface="Calibri" pitchFamily="-106" charset="0"/>
                <a:ea typeface="ＭＳ Ｐゴシック" pitchFamily="-106" charset="-128"/>
                <a:cs typeface="ＭＳ Ｐゴシック" pitchFamily="-106" charset="-128"/>
              </a:defRPr>
            </a:lvl1pPr>
          </a:lstStyle>
          <a:p>
            <a:pPr>
              <a:defRPr/>
            </a:pPr>
            <a:endParaRPr lang="en-US"/>
          </a:p>
        </p:txBody>
      </p:sp>
      <p:sp>
        <p:nvSpPr>
          <p:cNvPr id="5" name="Slide Number Placeholder 4"/>
          <p:cNvSpPr>
            <a:spLocks noGrp="1"/>
          </p:cNvSpPr>
          <p:nvPr>
            <p:ph type="sldNum" sz="quarter" idx="3"/>
          </p:nvPr>
        </p:nvSpPr>
        <p:spPr>
          <a:xfrm>
            <a:off x="3971292" y="8830153"/>
            <a:ext cx="3037523" cy="464662"/>
          </a:xfrm>
          <a:prstGeom prst="rect">
            <a:avLst/>
          </a:prstGeom>
        </p:spPr>
        <p:txBody>
          <a:bodyPr vert="horz" wrap="square" lIns="93175" tIns="46588" rIns="93175" bIns="46588" numCol="1" anchor="b" anchorCtr="0" compatLnSpc="1">
            <a:prstTxWarp prst="textNoShape">
              <a:avLst/>
            </a:prstTxWarp>
          </a:bodyPr>
          <a:lstStyle>
            <a:lvl1pPr algn="r">
              <a:defRPr sz="1200">
                <a:latin typeface="Calibri" pitchFamily="-106" charset="0"/>
                <a:ea typeface="ＭＳ Ｐゴシック" pitchFamily="-106" charset="-128"/>
                <a:cs typeface="+mn-cs"/>
              </a:defRPr>
            </a:lvl1pPr>
          </a:lstStyle>
          <a:p>
            <a:pPr>
              <a:defRPr/>
            </a:pPr>
            <a:fld id="{C623302F-E8E9-4DA0-8AB0-4D0033AD4380}"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523" cy="464662"/>
          </a:xfrm>
          <a:prstGeom prst="rect">
            <a:avLst/>
          </a:prstGeom>
        </p:spPr>
        <p:txBody>
          <a:bodyPr vert="horz" wrap="square" lIns="93175" tIns="46588" rIns="93175" bIns="46588" numCol="1" anchor="t" anchorCtr="0" compatLnSpc="1">
            <a:prstTxWarp prst="textNoShape">
              <a:avLst/>
            </a:prstTxWarp>
          </a:bodyPr>
          <a:lstStyle>
            <a:lvl1pPr>
              <a:defRPr sz="1200">
                <a:latin typeface="Calibri" pitchFamily="-106" charset="0"/>
                <a:ea typeface="ＭＳ Ｐゴシック" pitchFamily="-106" charset="-128"/>
                <a:cs typeface="ＭＳ Ｐゴシック" pitchFamily="-106" charset="-128"/>
              </a:defRPr>
            </a:lvl1pPr>
          </a:lstStyle>
          <a:p>
            <a:pPr>
              <a:defRPr/>
            </a:pPr>
            <a:endParaRPr lang="en-US"/>
          </a:p>
        </p:txBody>
      </p:sp>
      <p:sp>
        <p:nvSpPr>
          <p:cNvPr id="3" name="Date Placeholder 2"/>
          <p:cNvSpPr>
            <a:spLocks noGrp="1"/>
          </p:cNvSpPr>
          <p:nvPr>
            <p:ph type="dt" idx="1"/>
          </p:nvPr>
        </p:nvSpPr>
        <p:spPr>
          <a:xfrm>
            <a:off x="3971292" y="0"/>
            <a:ext cx="3037523" cy="464662"/>
          </a:xfrm>
          <a:prstGeom prst="rect">
            <a:avLst/>
          </a:prstGeom>
        </p:spPr>
        <p:txBody>
          <a:bodyPr vert="horz" wrap="square" lIns="93175" tIns="46588" rIns="93175" bIns="46588" numCol="1" anchor="t" anchorCtr="0" compatLnSpc="1">
            <a:prstTxWarp prst="textNoShape">
              <a:avLst/>
            </a:prstTxWarp>
          </a:bodyPr>
          <a:lstStyle>
            <a:lvl1pPr algn="r">
              <a:defRPr sz="1200">
                <a:latin typeface="Calibri" pitchFamily="-106" charset="0"/>
                <a:ea typeface="ＭＳ Ｐゴシック" pitchFamily="-106" charset="-128"/>
                <a:cs typeface="+mn-cs"/>
              </a:defRPr>
            </a:lvl1pPr>
          </a:lstStyle>
          <a:p>
            <a:pPr>
              <a:defRPr/>
            </a:pPr>
            <a:fld id="{8B33C1C1-FD8E-45E0-996E-512951686A97}" type="datetime1">
              <a:rPr lang="en-US"/>
              <a:pPr>
                <a:defRPr/>
              </a:pPr>
              <a:t>10/6/2011</a:t>
            </a:fld>
            <a:endParaRPr lang="en-US"/>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wrap="square" lIns="93175" tIns="46588" rIns="93175" bIns="46588"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00723" y="4415077"/>
            <a:ext cx="5608954" cy="4183539"/>
          </a:xfrm>
          <a:prstGeom prst="rect">
            <a:avLst/>
          </a:prstGeom>
        </p:spPr>
        <p:txBody>
          <a:bodyPr vert="horz" wrap="square" lIns="93175" tIns="46588" rIns="93175" bIns="46588"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30153"/>
            <a:ext cx="3037523" cy="464662"/>
          </a:xfrm>
          <a:prstGeom prst="rect">
            <a:avLst/>
          </a:prstGeom>
        </p:spPr>
        <p:txBody>
          <a:bodyPr vert="horz" wrap="square" lIns="93175" tIns="46588" rIns="93175" bIns="46588" numCol="1" anchor="b" anchorCtr="0" compatLnSpc="1">
            <a:prstTxWarp prst="textNoShape">
              <a:avLst/>
            </a:prstTxWarp>
          </a:bodyPr>
          <a:lstStyle>
            <a:lvl1pPr>
              <a:defRPr sz="1200">
                <a:latin typeface="Calibri" pitchFamily="-106" charset="0"/>
                <a:ea typeface="ＭＳ Ｐゴシック" pitchFamily="-106" charset="-128"/>
                <a:cs typeface="ＭＳ Ｐゴシック" pitchFamily="-106" charset="-128"/>
              </a:defRPr>
            </a:lvl1pPr>
          </a:lstStyle>
          <a:p>
            <a:pPr>
              <a:defRPr/>
            </a:pPr>
            <a:endParaRPr lang="en-US"/>
          </a:p>
        </p:txBody>
      </p:sp>
      <p:sp>
        <p:nvSpPr>
          <p:cNvPr id="7" name="Slide Number Placeholder 6"/>
          <p:cNvSpPr>
            <a:spLocks noGrp="1"/>
          </p:cNvSpPr>
          <p:nvPr>
            <p:ph type="sldNum" sz="quarter" idx="5"/>
          </p:nvPr>
        </p:nvSpPr>
        <p:spPr>
          <a:xfrm>
            <a:off x="3971292" y="8830153"/>
            <a:ext cx="3037523" cy="464662"/>
          </a:xfrm>
          <a:prstGeom prst="rect">
            <a:avLst/>
          </a:prstGeom>
        </p:spPr>
        <p:txBody>
          <a:bodyPr vert="horz" wrap="square" lIns="93175" tIns="46588" rIns="93175" bIns="46588" numCol="1" anchor="b" anchorCtr="0" compatLnSpc="1">
            <a:prstTxWarp prst="textNoShape">
              <a:avLst/>
            </a:prstTxWarp>
          </a:bodyPr>
          <a:lstStyle>
            <a:lvl1pPr algn="r">
              <a:defRPr sz="1200">
                <a:latin typeface="Calibri" pitchFamily="-106" charset="0"/>
                <a:ea typeface="ＭＳ Ｐゴシック" pitchFamily="-106" charset="-128"/>
                <a:cs typeface="+mn-cs"/>
              </a:defRPr>
            </a:lvl1pPr>
          </a:lstStyle>
          <a:p>
            <a:pPr>
              <a:defRPr/>
            </a:pPr>
            <a:fld id="{48CB4971-A25B-45C0-AD23-A4AA49AEA20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ＭＳ Ｐゴシック" pitchFamily="-106"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r>
              <a:rPr lang="en-US" sz="1000" dirty="0" smtClean="0">
                <a:ea typeface="ＭＳ Ｐゴシック"/>
                <a:cs typeface="ＭＳ Ｐゴシック"/>
              </a:rPr>
              <a:t>Agenda- 10 min overview of DOE’s work and challenges, and the ways that states participate in them.</a:t>
            </a:r>
          </a:p>
        </p:txBody>
      </p:sp>
      <p:sp>
        <p:nvSpPr>
          <p:cNvPr id="4" name="Slide Number Placeholder 3"/>
          <p:cNvSpPr>
            <a:spLocks noGrp="1"/>
          </p:cNvSpPr>
          <p:nvPr>
            <p:ph type="sldNum" sz="quarter" idx="5"/>
          </p:nvPr>
        </p:nvSpPr>
        <p:spPr/>
        <p:txBody>
          <a:bodyPr/>
          <a:lstStyle/>
          <a:p>
            <a:pPr>
              <a:defRPr/>
            </a:pPr>
            <a:fld id="{0E7C6F49-C37F-4FAB-993B-304EE8EDE0B8}"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r>
              <a:rPr lang="en-US" sz="1400" dirty="0" smtClean="0"/>
              <a:t>Only 18% of U.S. 12</a:t>
            </a:r>
            <a:r>
              <a:rPr lang="en-US" sz="1400" baseline="30000" dirty="0" smtClean="0"/>
              <a:t>th</a:t>
            </a:r>
            <a:r>
              <a:rPr lang="en-US" sz="1400" dirty="0" smtClean="0"/>
              <a:t> graders performed at or above the proficient level in math and science. </a:t>
            </a:r>
            <a:r>
              <a:rPr lang="en-US" sz="1400" i="1" dirty="0" smtClean="0"/>
              <a:t> (Nation’s Report Card, National Center for Education Statistics 2006.)</a:t>
            </a:r>
            <a:endParaRPr lang="en-US" sz="1400" dirty="0" smtClean="0"/>
          </a:p>
          <a:p>
            <a:pPr>
              <a:defRPr/>
            </a:pPr>
            <a:endParaRPr lang="en-US" sz="1400" dirty="0" smtClean="0"/>
          </a:p>
          <a:p>
            <a:pPr>
              <a:defRPr/>
            </a:pPr>
            <a:r>
              <a:rPr lang="en-US" sz="1400" dirty="0" smtClean="0"/>
              <a:t>An analysis of SAT and ACT exit survey data reveals that the number of total test takers (both SAT and ACT) intending to pursue engineering careers declined from 7.7% in 1994, to 4.6% in 2006. </a:t>
            </a:r>
          </a:p>
          <a:p>
            <a:pPr>
              <a:defRPr/>
            </a:pPr>
            <a:endParaRPr lang="en-US" sz="1400" dirty="0" smtClean="0"/>
          </a:p>
          <a:p>
            <a:pPr>
              <a:defRPr/>
            </a:pPr>
            <a:r>
              <a:rPr lang="en-US" sz="1400" dirty="0" smtClean="0"/>
              <a:t>Since the 1990s, the number of HS students taking trade or industry-related career and technical courses has declined by 35%. </a:t>
            </a:r>
            <a:r>
              <a:rPr lang="en-US" sz="1400" i="1" dirty="0" smtClean="0"/>
              <a:t>(APPA. Work Force Planning for Public Power Utilities, 2005)</a:t>
            </a:r>
          </a:p>
        </p:txBody>
      </p:sp>
      <p:sp>
        <p:nvSpPr>
          <p:cNvPr id="27651" name="Slide Number Placeholder 3"/>
          <p:cNvSpPr>
            <a:spLocks noGrp="1"/>
          </p:cNvSpPr>
          <p:nvPr>
            <p:ph type="sldNum" sz="quarter" idx="5"/>
          </p:nvPr>
        </p:nvSpPr>
        <p:spPr>
          <a:noFill/>
        </p:spPr>
        <p:txBody>
          <a:bodyPr/>
          <a:lstStyle/>
          <a:p>
            <a:fld id="{BB612612-3C2B-4BC7-BE01-415FBD27E398}" type="slidenum">
              <a:rPr lang="en-US"/>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r>
              <a:rPr lang="en-US" sz="1400" dirty="0" smtClean="0"/>
              <a:t>Only 18% of U.S. 12</a:t>
            </a:r>
            <a:r>
              <a:rPr lang="en-US" sz="1400" baseline="30000" dirty="0" smtClean="0"/>
              <a:t>th</a:t>
            </a:r>
            <a:r>
              <a:rPr lang="en-US" sz="1400" dirty="0" smtClean="0"/>
              <a:t> graders performed at or above the proficient level in math and science. </a:t>
            </a:r>
            <a:r>
              <a:rPr lang="en-US" sz="1400" i="1" dirty="0" smtClean="0"/>
              <a:t> (Nation’s Report Card, National Center for Education Statistics 2006.)</a:t>
            </a:r>
            <a:endParaRPr lang="en-US" sz="1400" dirty="0" smtClean="0"/>
          </a:p>
          <a:p>
            <a:pPr>
              <a:defRPr/>
            </a:pPr>
            <a:endParaRPr lang="en-US" sz="1400" dirty="0" smtClean="0"/>
          </a:p>
          <a:p>
            <a:pPr>
              <a:defRPr/>
            </a:pPr>
            <a:r>
              <a:rPr lang="en-US" sz="1400" dirty="0" smtClean="0"/>
              <a:t>An analysis of SAT and ACT exit survey data reveals that the number of total test takers (both SAT and ACT) intending to pursue engineering careers declined from 7.7% in 1994, to 4.6% in 2006. </a:t>
            </a:r>
          </a:p>
          <a:p>
            <a:pPr>
              <a:defRPr/>
            </a:pPr>
            <a:endParaRPr lang="en-US" sz="1400" dirty="0" smtClean="0"/>
          </a:p>
          <a:p>
            <a:pPr>
              <a:defRPr/>
            </a:pPr>
            <a:r>
              <a:rPr lang="en-US" sz="1400" dirty="0" smtClean="0"/>
              <a:t>Since the 1990s, the number of HS students taking trade or industry-related career and technical courses has declined by 35%. </a:t>
            </a:r>
            <a:r>
              <a:rPr lang="en-US" sz="1400" i="1" dirty="0" smtClean="0"/>
              <a:t>(APPA. Work Force Planning for Public Power Utilities, 2005)</a:t>
            </a:r>
          </a:p>
        </p:txBody>
      </p:sp>
      <p:sp>
        <p:nvSpPr>
          <p:cNvPr id="27651" name="Slide Number Placeholder 3"/>
          <p:cNvSpPr>
            <a:spLocks noGrp="1"/>
          </p:cNvSpPr>
          <p:nvPr>
            <p:ph type="sldNum" sz="quarter" idx="5"/>
          </p:nvPr>
        </p:nvSpPr>
        <p:spPr>
          <a:noFill/>
        </p:spPr>
        <p:txBody>
          <a:bodyPr/>
          <a:lstStyle/>
          <a:p>
            <a:fld id="{BB612612-3C2B-4BC7-BE01-415FBD27E398}" type="slidenum">
              <a:rPr lang="en-US"/>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4"/>
          </p:nvPr>
        </p:nvSpPr>
        <p:spPr>
          <a:ln/>
        </p:spPr>
        <p:txBody>
          <a:bodyPr/>
          <a:lstStyle/>
          <a:p>
            <a:r>
              <a:rPr lang="en-US"/>
              <a:t>Draft May 26, 2010</a:t>
            </a:r>
          </a:p>
        </p:txBody>
      </p:sp>
      <p:sp>
        <p:nvSpPr>
          <p:cNvPr id="8" name="Slide Number Placeholder 6"/>
          <p:cNvSpPr>
            <a:spLocks noGrp="1"/>
          </p:cNvSpPr>
          <p:nvPr>
            <p:ph type="sldNum" sz="quarter" idx="5"/>
          </p:nvPr>
        </p:nvSpPr>
        <p:spPr>
          <a:ln/>
        </p:spPr>
        <p:txBody>
          <a:bodyPr/>
          <a:lstStyle/>
          <a:p>
            <a:fld id="{8CFC4E66-C8C2-4DC5-96C6-17A2BE3227C9}" type="slidenum">
              <a:rPr lang="en-US"/>
              <a:pPr/>
              <a:t>15</a:t>
            </a:fld>
            <a:endParaRPr lang="en-US"/>
          </a:p>
        </p:txBody>
      </p:sp>
      <p:sp>
        <p:nvSpPr>
          <p:cNvPr id="684033" name="Slide Image Placeholder 1"/>
          <p:cNvSpPr>
            <a:spLocks noGrp="1" noRot="1" noChangeAspect="1"/>
          </p:cNvSpPr>
          <p:nvPr>
            <p:ph type="sldImg"/>
          </p:nvPr>
        </p:nvSpPr>
        <p:spPr bwMode="auto">
          <a:noFill/>
          <a:ln>
            <a:solidFill>
              <a:srgbClr val="000000"/>
            </a:solidFill>
            <a:miter lim="800000"/>
            <a:headEnd/>
            <a:tailEnd/>
          </a:ln>
        </p:spPr>
      </p:sp>
      <p:sp>
        <p:nvSpPr>
          <p:cNvPr id="684034" name="Notes Placeholder 2"/>
          <p:cNvSpPr>
            <a:spLocks noGrp="1"/>
          </p:cNvSpPr>
          <p:nvPr>
            <p:ph type="body" idx="1"/>
          </p:nvPr>
        </p:nvSpPr>
        <p:spPr/>
        <p:txBody>
          <a:bodyPr/>
          <a:lstStyle/>
          <a:p>
            <a:endParaRPr lang="en-US" smtClean="0"/>
          </a:p>
        </p:txBody>
      </p:sp>
      <p:sp>
        <p:nvSpPr>
          <p:cNvPr id="5" name="Slide Number Placeholder 3"/>
          <p:cNvSpPr txBox="1">
            <a:spLocks noGrp="1"/>
          </p:cNvSpPr>
          <p:nvPr/>
        </p:nvSpPr>
        <p:spPr bwMode="auto">
          <a:xfrm>
            <a:off x="3972161" y="8829468"/>
            <a:ext cx="3037040" cy="464820"/>
          </a:xfrm>
          <a:prstGeom prst="rect">
            <a:avLst/>
          </a:prstGeom>
          <a:noFill/>
          <a:ln w="9525">
            <a:noFill/>
            <a:miter lim="800000"/>
            <a:headEnd/>
            <a:tailEnd/>
          </a:ln>
        </p:spPr>
        <p:txBody>
          <a:bodyPr lIns="93164" tIns="46582" rIns="93164" bIns="46582" anchor="b"/>
          <a:lstStyle/>
          <a:p>
            <a:pPr algn="r" defTabSz="456978"/>
            <a:fld id="{7427F072-96E7-431D-8C2F-FB21A915F82C}" type="slidenum">
              <a:rPr lang="en-US" sz="1000">
                <a:solidFill>
                  <a:srgbClr val="000000"/>
                </a:solidFill>
                <a:latin typeface="Calibri" pitchFamily="34" charset="0"/>
              </a:rPr>
              <a:pPr algn="r" defTabSz="456978"/>
              <a:t>15</a:t>
            </a:fld>
            <a:endParaRPr lang="en-US" sz="1000" dirty="0">
              <a:solidFill>
                <a:srgbClr val="000000"/>
              </a:solidFill>
              <a:latin typeface="Calibri" pitchFamily="34" charset="0"/>
            </a:endParaRPr>
          </a:p>
        </p:txBody>
      </p:sp>
      <p:sp>
        <p:nvSpPr>
          <p:cNvPr id="684036" name="Date Placeholder 2"/>
          <p:cNvSpPr>
            <a:spLocks noGrp="1"/>
          </p:cNvSpPr>
          <p:nvPr>
            <p:ph type="dt" sz="quarter" idx="1"/>
          </p:nvPr>
        </p:nvSpPr>
        <p:spPr>
          <a:noFill/>
        </p:spPr>
        <p:txBody>
          <a:bodyPr/>
          <a:lstStyle/>
          <a:p>
            <a:fld id="{AF7D061F-5AEE-4766-B84D-C8A5187A9AB6}" type="datetime1">
              <a:rPr lang="en-US"/>
              <a:pPr/>
              <a:t>10/6/2011</a:t>
            </a:fld>
            <a:endParaRPr lang="en-US"/>
          </a:p>
        </p:txBody>
      </p:sp>
      <p:sp>
        <p:nvSpPr>
          <p:cNvPr id="684037" name="Header Placeholder 1"/>
          <p:cNvSpPr>
            <a:spLocks noGrp="1"/>
          </p:cNvSpPr>
          <p:nvPr>
            <p:ph type="hdr" sz="quarter"/>
          </p:nvPr>
        </p:nvSpPr>
        <p:spPr>
          <a:noFill/>
        </p:spPr>
        <p:txBody>
          <a:bodyPr/>
          <a:lstStyle/>
          <a:p>
            <a:r>
              <a:rPr lang="en-US"/>
              <a:t>DRAFT – NOT FOR DISTRIBUTION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DBA068B-7A98-4E0F-9459-9A33DEEB05D9}"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r>
              <a:rPr lang="en-US" sz="1400" dirty="0" smtClean="0"/>
              <a:t>Only 18% of U.S. 12</a:t>
            </a:r>
            <a:r>
              <a:rPr lang="en-US" sz="1400" baseline="30000" dirty="0" smtClean="0"/>
              <a:t>th</a:t>
            </a:r>
            <a:r>
              <a:rPr lang="en-US" sz="1400" dirty="0" smtClean="0"/>
              <a:t> graders performed at or above the proficient level in math and science. </a:t>
            </a:r>
            <a:r>
              <a:rPr lang="en-US" sz="1400" i="1" dirty="0" smtClean="0"/>
              <a:t> (Nation’s Report Card, National Center for Education Statistics 2006.)</a:t>
            </a:r>
            <a:endParaRPr lang="en-US" sz="1400" dirty="0" smtClean="0"/>
          </a:p>
          <a:p>
            <a:pPr>
              <a:defRPr/>
            </a:pPr>
            <a:endParaRPr lang="en-US" sz="1400" dirty="0" smtClean="0"/>
          </a:p>
          <a:p>
            <a:pPr>
              <a:defRPr/>
            </a:pPr>
            <a:r>
              <a:rPr lang="en-US" sz="1400" dirty="0" smtClean="0"/>
              <a:t>An analysis of SAT and ACT exit survey data reveals that the number of total test takers (both SAT and ACT) intending to pursue engineering careers declined from 7.7% in 1994, to 4.6% in 2006. </a:t>
            </a:r>
          </a:p>
          <a:p>
            <a:pPr>
              <a:defRPr/>
            </a:pPr>
            <a:endParaRPr lang="en-US" sz="1400" dirty="0" smtClean="0"/>
          </a:p>
          <a:p>
            <a:pPr>
              <a:defRPr/>
            </a:pPr>
            <a:r>
              <a:rPr lang="en-US" sz="1400" dirty="0" smtClean="0"/>
              <a:t>Since the 1990s, the number of HS students taking trade or industry-related career and technical courses has declined by 35%. </a:t>
            </a:r>
            <a:r>
              <a:rPr lang="en-US" sz="1400" i="1" dirty="0" smtClean="0"/>
              <a:t>(APPA. Work Force Planning for Public Power Utilities, 2005)</a:t>
            </a:r>
          </a:p>
        </p:txBody>
      </p:sp>
      <p:sp>
        <p:nvSpPr>
          <p:cNvPr id="27651" name="Slide Number Placeholder 3"/>
          <p:cNvSpPr>
            <a:spLocks noGrp="1"/>
          </p:cNvSpPr>
          <p:nvPr>
            <p:ph type="sldNum" sz="quarter" idx="5"/>
          </p:nvPr>
        </p:nvSpPr>
        <p:spPr>
          <a:noFill/>
        </p:spPr>
        <p:txBody>
          <a:bodyPr/>
          <a:lstStyle/>
          <a:p>
            <a:fld id="{BB612612-3C2B-4BC7-BE01-415FBD27E398}" type="slidenum">
              <a:rPr lang="en-US"/>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MEISPP program in ED, 10 weeks here and at our labs</a:t>
            </a:r>
          </a:p>
          <a:p>
            <a:pPr>
              <a:buFont typeface="Arial" pitchFamily="34" charset="0"/>
              <a:buChar char="•"/>
            </a:pPr>
            <a:r>
              <a:rPr lang="en-US" dirty="0" smtClean="0"/>
              <a:t>Community College Institute for science and technology – 10 weeks, mentor matches and new FY 11 partnership with TCUs</a:t>
            </a:r>
          </a:p>
          <a:p>
            <a:pPr marL="0" lvl="1" defTabSz="456651">
              <a:buFont typeface="Arial" pitchFamily="34" charset="0"/>
              <a:buChar char="•"/>
            </a:pPr>
            <a:r>
              <a:rPr lang="en-US" sz="1600" dirty="0" smtClean="0"/>
              <a:t>Office of Science Grad Fellowship SCGF supports outstanding students in the pursuit of graduate training in basic research in areas relevant to the Office of Science and encourages the development of the next generation scientific and technical talent in the U.S.</a:t>
            </a:r>
          </a:p>
          <a:p>
            <a:pPr>
              <a:buFont typeface="Arial" pitchFamily="34" charset="0"/>
              <a:buChar char="•"/>
            </a:pPr>
            <a:endParaRPr lang="en-US" dirty="0" smtClean="0"/>
          </a:p>
          <a:p>
            <a:endParaRPr lang="en-US" sz="800" dirty="0"/>
          </a:p>
        </p:txBody>
      </p:sp>
      <p:sp>
        <p:nvSpPr>
          <p:cNvPr id="4" name="Slide Number Placeholder 3"/>
          <p:cNvSpPr>
            <a:spLocks noGrp="1"/>
          </p:cNvSpPr>
          <p:nvPr>
            <p:ph type="sldNum" sz="quarter" idx="10"/>
          </p:nvPr>
        </p:nvSpPr>
        <p:spPr/>
        <p:txBody>
          <a:bodyPr/>
          <a:lstStyle/>
          <a:p>
            <a:fld id="{2DBA068B-7A98-4E0F-9459-9A33DEEB05D9}"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Aft>
                <a:spcPts val="599"/>
              </a:spcAft>
              <a:defRPr/>
            </a:pPr>
            <a:r>
              <a:rPr lang="en-US" sz="800" b="1" dirty="0" smtClean="0"/>
              <a:t>Image shown is Monument Valley, Utah, on Navajo Land</a:t>
            </a:r>
          </a:p>
          <a:p>
            <a:pPr>
              <a:spcAft>
                <a:spcPts val="599"/>
              </a:spcAft>
              <a:defRPr/>
            </a:pPr>
            <a:endParaRPr lang="en-US" sz="800" b="1" dirty="0" smtClean="0"/>
          </a:p>
          <a:p>
            <a:pPr>
              <a:spcAft>
                <a:spcPts val="599"/>
              </a:spcAft>
              <a:defRPr/>
            </a:pPr>
            <a:r>
              <a:rPr lang="en-US" sz="800" b="1" dirty="0" smtClean="0"/>
              <a:t>To promote science education and research among American Indian college students and faculty at TCUs and mainstream institutions with significant enrollment of American Indian students and/or active AISES chapters.</a:t>
            </a:r>
          </a:p>
          <a:p>
            <a:pPr>
              <a:spcAft>
                <a:spcPts val="599"/>
              </a:spcAft>
              <a:defRPr/>
            </a:pPr>
            <a:r>
              <a:rPr lang="en-US" dirty="0" smtClean="0"/>
              <a:t>Integrate DOE and National Laboratory science resources into the national American Indian STEM educational infrastructure</a:t>
            </a:r>
          </a:p>
          <a:p>
            <a:pPr>
              <a:spcAft>
                <a:spcPts val="599"/>
              </a:spcAft>
              <a:defRPr/>
            </a:pPr>
            <a:r>
              <a:rPr lang="en-US" b="1" dirty="0" smtClean="0"/>
              <a:t>Engage American Indian college students in relevant and exciting applied research engineering, and technology transfer projects conducted on Tribal Lands.</a:t>
            </a:r>
            <a:endParaRPr lang="en-US" dirty="0"/>
          </a:p>
        </p:txBody>
      </p:sp>
      <p:sp>
        <p:nvSpPr>
          <p:cNvPr id="4" name="Slide Number Placeholder 3"/>
          <p:cNvSpPr>
            <a:spLocks noGrp="1"/>
          </p:cNvSpPr>
          <p:nvPr>
            <p:ph type="sldNum" sz="quarter" idx="10"/>
          </p:nvPr>
        </p:nvSpPr>
        <p:spPr/>
        <p:txBody>
          <a:bodyPr/>
          <a:lstStyle/>
          <a:p>
            <a:fld id="{2DBA068B-7A98-4E0F-9459-9A33DEEB05D9}"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Aft>
                <a:spcPts val="599"/>
              </a:spcAft>
              <a:defRPr/>
            </a:pPr>
            <a:r>
              <a:rPr lang="en-US" sz="800" b="1" dirty="0" smtClean="0"/>
              <a:t>Image shown is Monument Valley, Utah, on Navajo Land</a:t>
            </a:r>
          </a:p>
          <a:p>
            <a:pPr>
              <a:spcAft>
                <a:spcPts val="599"/>
              </a:spcAft>
              <a:defRPr/>
            </a:pPr>
            <a:endParaRPr lang="en-US" sz="800" b="1" dirty="0" smtClean="0"/>
          </a:p>
          <a:p>
            <a:pPr>
              <a:spcAft>
                <a:spcPts val="599"/>
              </a:spcAft>
              <a:defRPr/>
            </a:pPr>
            <a:r>
              <a:rPr lang="en-US" sz="800" b="1" dirty="0" smtClean="0"/>
              <a:t>To promote science education and research among American Indian college students and faculty at TCUs and mainstream institutions with significant enrollment of American Indian students and/or active AISES chapters.</a:t>
            </a:r>
          </a:p>
          <a:p>
            <a:pPr>
              <a:spcAft>
                <a:spcPts val="599"/>
              </a:spcAft>
              <a:defRPr/>
            </a:pPr>
            <a:r>
              <a:rPr lang="en-US" dirty="0" smtClean="0"/>
              <a:t>Integrate DOE and National Laboratory science resources into the national American Indian STEM educational infrastructure</a:t>
            </a:r>
          </a:p>
          <a:p>
            <a:pPr>
              <a:spcAft>
                <a:spcPts val="599"/>
              </a:spcAft>
              <a:defRPr/>
            </a:pPr>
            <a:r>
              <a:rPr lang="en-US" b="1" dirty="0" smtClean="0"/>
              <a:t>Engage American Indian college students in relevant and exciting applied research engineering, and technology transfer projects conducted on Tribal Lands.</a:t>
            </a:r>
            <a:endParaRPr lang="en-US" dirty="0"/>
          </a:p>
        </p:txBody>
      </p:sp>
      <p:sp>
        <p:nvSpPr>
          <p:cNvPr id="4" name="Slide Number Placeholder 3"/>
          <p:cNvSpPr>
            <a:spLocks noGrp="1"/>
          </p:cNvSpPr>
          <p:nvPr>
            <p:ph type="sldNum" sz="quarter" idx="10"/>
          </p:nvPr>
        </p:nvSpPr>
        <p:spPr/>
        <p:txBody>
          <a:bodyPr/>
          <a:lstStyle/>
          <a:p>
            <a:fld id="{2DBA068B-7A98-4E0F-9459-9A33DEEB05D9}"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r>
              <a:rPr lang="en-US" sz="1400" dirty="0" smtClean="0"/>
              <a:t>Only 18% of U.S. 12</a:t>
            </a:r>
            <a:r>
              <a:rPr lang="en-US" sz="1400" baseline="30000" dirty="0" smtClean="0"/>
              <a:t>th</a:t>
            </a:r>
            <a:r>
              <a:rPr lang="en-US" sz="1400" dirty="0" smtClean="0"/>
              <a:t> graders performed at or above the proficient level in math and science. </a:t>
            </a:r>
            <a:r>
              <a:rPr lang="en-US" sz="1400" i="1" dirty="0" smtClean="0"/>
              <a:t> (Nation’s Report Card, National Center for Education Statistics 2006.)</a:t>
            </a:r>
            <a:endParaRPr lang="en-US" sz="1400" dirty="0" smtClean="0"/>
          </a:p>
          <a:p>
            <a:pPr>
              <a:defRPr/>
            </a:pPr>
            <a:endParaRPr lang="en-US" sz="1400" dirty="0" smtClean="0"/>
          </a:p>
          <a:p>
            <a:pPr>
              <a:defRPr/>
            </a:pPr>
            <a:r>
              <a:rPr lang="en-US" sz="1400" dirty="0" smtClean="0"/>
              <a:t>An analysis of SAT and ACT exit survey data reveals that the number of total test takers (both SAT and ACT) intending to pursue engineering careers declined from 7.7% in 1994, to 4.6% in 2006. </a:t>
            </a:r>
          </a:p>
          <a:p>
            <a:pPr>
              <a:defRPr/>
            </a:pPr>
            <a:endParaRPr lang="en-US" sz="1400" dirty="0" smtClean="0"/>
          </a:p>
          <a:p>
            <a:pPr>
              <a:defRPr/>
            </a:pPr>
            <a:r>
              <a:rPr lang="en-US" sz="1400" dirty="0" smtClean="0"/>
              <a:t>Since the 1990s, the number of HS students taking trade or industry-related career and technical courses has declined by 35%. </a:t>
            </a:r>
            <a:r>
              <a:rPr lang="en-US" sz="1400" i="1" dirty="0" smtClean="0"/>
              <a:t>(APPA. Work Force Planning for Public Power Utilities, 2005)</a:t>
            </a:r>
          </a:p>
        </p:txBody>
      </p:sp>
      <p:sp>
        <p:nvSpPr>
          <p:cNvPr id="27651" name="Slide Number Placeholder 3"/>
          <p:cNvSpPr>
            <a:spLocks noGrp="1"/>
          </p:cNvSpPr>
          <p:nvPr>
            <p:ph type="sldNum" sz="quarter" idx="5"/>
          </p:nvPr>
        </p:nvSpPr>
        <p:spPr>
          <a:noFill/>
        </p:spPr>
        <p:txBody>
          <a:bodyPr/>
          <a:lstStyle/>
          <a:p>
            <a:fld id="{BB612612-3C2B-4BC7-BE01-415FBD27E398}" type="slidenum">
              <a:rPr lang="en-US"/>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r>
              <a:rPr lang="en-US" sz="1400" dirty="0" smtClean="0"/>
              <a:t>Only 18% of U.S. 12</a:t>
            </a:r>
            <a:r>
              <a:rPr lang="en-US" sz="1400" baseline="30000" dirty="0" smtClean="0"/>
              <a:t>th</a:t>
            </a:r>
            <a:r>
              <a:rPr lang="en-US" sz="1400" dirty="0" smtClean="0"/>
              <a:t> graders performed at or above the proficient level in math and science. </a:t>
            </a:r>
            <a:r>
              <a:rPr lang="en-US" sz="1400" i="1" dirty="0" smtClean="0"/>
              <a:t> (Nation’s Report Card, National Center for Education Statistics 2006.)</a:t>
            </a:r>
            <a:endParaRPr lang="en-US" sz="1400" dirty="0" smtClean="0"/>
          </a:p>
          <a:p>
            <a:pPr>
              <a:defRPr/>
            </a:pPr>
            <a:endParaRPr lang="en-US" sz="1400" dirty="0" smtClean="0"/>
          </a:p>
          <a:p>
            <a:pPr>
              <a:defRPr/>
            </a:pPr>
            <a:r>
              <a:rPr lang="en-US" sz="1400" dirty="0" smtClean="0"/>
              <a:t>An analysis of SAT and ACT exit survey data reveals that the number of total test takers (both SAT and ACT) intending to pursue engineering careers declined from 7.7% in 1994, to 4.6% in 2006. </a:t>
            </a:r>
          </a:p>
          <a:p>
            <a:pPr>
              <a:defRPr/>
            </a:pPr>
            <a:endParaRPr lang="en-US" sz="1400" dirty="0" smtClean="0"/>
          </a:p>
          <a:p>
            <a:pPr>
              <a:defRPr/>
            </a:pPr>
            <a:r>
              <a:rPr lang="en-US" sz="1400" dirty="0" smtClean="0"/>
              <a:t>Since the 1990s, the number of HS students taking trade or industry-related career and technical courses has declined by 35%. </a:t>
            </a:r>
            <a:r>
              <a:rPr lang="en-US" sz="1400" i="1" dirty="0" smtClean="0"/>
              <a:t>(APPA. Work Force Planning for Public Power Utilities, 2005)</a:t>
            </a:r>
          </a:p>
        </p:txBody>
      </p:sp>
      <p:sp>
        <p:nvSpPr>
          <p:cNvPr id="27651" name="Slide Number Placeholder 3"/>
          <p:cNvSpPr>
            <a:spLocks noGrp="1"/>
          </p:cNvSpPr>
          <p:nvPr>
            <p:ph type="sldNum" sz="quarter" idx="5"/>
          </p:nvPr>
        </p:nvSpPr>
        <p:spPr>
          <a:noFill/>
        </p:spPr>
        <p:txBody>
          <a:bodyPr/>
          <a:lstStyle/>
          <a:p>
            <a:fld id="{BB612612-3C2B-4BC7-BE01-415FBD27E398}" type="slidenum">
              <a:rPr lang="en-US"/>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Aft>
                <a:spcPts val="599"/>
              </a:spcAft>
              <a:defRPr/>
            </a:pPr>
            <a:r>
              <a:rPr lang="en-US" sz="800" b="1" dirty="0" smtClean="0"/>
              <a:t>Image shown is Monument Valley, Utah, on Navajo Land</a:t>
            </a:r>
          </a:p>
          <a:p>
            <a:pPr>
              <a:spcAft>
                <a:spcPts val="599"/>
              </a:spcAft>
              <a:defRPr/>
            </a:pPr>
            <a:endParaRPr lang="en-US" sz="800" b="1" dirty="0" smtClean="0"/>
          </a:p>
          <a:p>
            <a:pPr>
              <a:spcAft>
                <a:spcPts val="599"/>
              </a:spcAft>
              <a:defRPr/>
            </a:pPr>
            <a:r>
              <a:rPr lang="en-US" sz="800" b="1" dirty="0" smtClean="0"/>
              <a:t>To promote science education and research among American Indian college students and faculty at TCUs and mainstream institutions with significant enrollment of American Indian students and/or active AISES chapters.</a:t>
            </a:r>
          </a:p>
          <a:p>
            <a:pPr>
              <a:spcAft>
                <a:spcPts val="599"/>
              </a:spcAft>
              <a:defRPr/>
            </a:pPr>
            <a:r>
              <a:rPr lang="en-US" dirty="0" smtClean="0"/>
              <a:t>Integrate DOE and National Laboratory science resources into the national American Indian STEM educational infrastructure</a:t>
            </a:r>
          </a:p>
          <a:p>
            <a:pPr>
              <a:spcAft>
                <a:spcPts val="599"/>
              </a:spcAft>
              <a:defRPr/>
            </a:pPr>
            <a:r>
              <a:rPr lang="en-US" b="1" dirty="0" smtClean="0"/>
              <a:t>Engage American Indian college students in relevant and exciting applied research engineering, and technology transfer projects conducted on Tribal Lands.</a:t>
            </a:r>
            <a:endParaRPr lang="en-US" dirty="0"/>
          </a:p>
        </p:txBody>
      </p:sp>
      <p:sp>
        <p:nvSpPr>
          <p:cNvPr id="4" name="Slide Number Placeholder 3"/>
          <p:cNvSpPr>
            <a:spLocks noGrp="1"/>
          </p:cNvSpPr>
          <p:nvPr>
            <p:ph type="sldNum" sz="quarter" idx="10"/>
          </p:nvPr>
        </p:nvSpPr>
        <p:spPr/>
        <p:txBody>
          <a:bodyPr/>
          <a:lstStyle/>
          <a:p>
            <a:fld id="{2DBA068B-7A98-4E0F-9459-9A33DEEB05D9}"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A66BAE-FB19-446F-AC6F-FDDFFA3CC69B}" type="datetimeFigureOut">
              <a:rPr lang="en-US" smtClean="0"/>
              <a:pPr/>
              <a:t>10/6/2011</a:t>
            </a:fld>
            <a:endParaRPr lang="en-US"/>
          </a:p>
        </p:txBody>
      </p:sp>
      <p:sp>
        <p:nvSpPr>
          <p:cNvPr id="5" name="Footer Placeholder 4"/>
          <p:cNvSpPr>
            <a:spLocks noGrp="1"/>
          </p:cNvSpPr>
          <p:nvPr>
            <p:ph type="ftr" sz="quarter" idx="11"/>
          </p:nvPr>
        </p:nvSpPr>
        <p:spPr/>
        <p:txBody>
          <a:bodyPr/>
          <a:lstStyle/>
          <a:p>
            <a:r>
              <a:rPr lang="en-US" dirty="0" smtClean="0"/>
              <a:t>Mentoring to Increase Diversity</a:t>
            </a:r>
            <a:endParaRPr lang="en-US" dirty="0"/>
          </a:p>
        </p:txBody>
      </p:sp>
      <p:sp>
        <p:nvSpPr>
          <p:cNvPr id="6" name="Slide Number Placeholder 5"/>
          <p:cNvSpPr>
            <a:spLocks noGrp="1"/>
          </p:cNvSpPr>
          <p:nvPr>
            <p:ph type="sldNum" sz="quarter" idx="12"/>
          </p:nvPr>
        </p:nvSpPr>
        <p:spPr/>
        <p:txBody>
          <a:bodyPr/>
          <a:lstStyle/>
          <a:p>
            <a:fld id="{A59827A2-0AD8-4BE2-9E47-11FF57C7CC0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A66BAE-FB19-446F-AC6F-FDDFFA3CC69B}" type="datetimeFigureOut">
              <a:rPr lang="en-US" smtClean="0"/>
              <a:pPr/>
              <a:t>10/6/2011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827A2-0AD8-4BE2-9E47-11FF57C7CC0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A66BAE-FB19-446F-AC6F-FDDFFA3CC69B}" type="datetimeFigureOut">
              <a:rPr lang="en-US" smtClean="0"/>
              <a:pPr/>
              <a:t>10/6/2011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827A2-0AD8-4BE2-9E47-11FF57C7CC0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17" descr="13823.jpg"/>
          <p:cNvPicPr>
            <a:picLocks noChangeAspect="1"/>
          </p:cNvPicPr>
          <p:nvPr/>
        </p:nvPicPr>
        <p:blipFill>
          <a:blip r:embed="rId2"/>
          <a:srcRect/>
          <a:stretch>
            <a:fillRect/>
          </a:stretch>
        </p:blipFill>
        <p:spPr bwMode="auto">
          <a:xfrm>
            <a:off x="0" y="854075"/>
            <a:ext cx="9144000" cy="4251325"/>
          </a:xfrm>
          <a:prstGeom prst="rect">
            <a:avLst/>
          </a:prstGeom>
          <a:noFill/>
          <a:ln w="9525">
            <a:noFill/>
            <a:miter lim="800000"/>
            <a:headEnd/>
            <a:tailEnd/>
          </a:ln>
        </p:spPr>
      </p:pic>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ea typeface="ＭＳ Ｐゴシック" pitchFamily="-106" charset="-128"/>
              <a:cs typeface="ＭＳ Ｐゴシック" pitchFamily="-106" charset="-128"/>
            </a:endParaRPr>
          </a:p>
        </p:txBody>
      </p:sp>
      <p:sp>
        <p:nvSpPr>
          <p:cNvPr id="9" name="Rectangle 8"/>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ea typeface="ＭＳ Ｐゴシック" pitchFamily="-106" charset="-128"/>
              <a:cs typeface="ＭＳ Ｐゴシック" pitchFamily="-106" charset="-128"/>
            </a:endParaRPr>
          </a:p>
        </p:txBody>
      </p:sp>
      <p:sp>
        <p:nvSpPr>
          <p:cNvPr id="10" name="Rectangle 9"/>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ea typeface="ＭＳ Ｐゴシック" pitchFamily="-106" charset="-128"/>
              <a:cs typeface="ＭＳ Ｐゴシック" pitchFamily="-106" charset="-128"/>
            </a:endParaRPr>
          </a:p>
        </p:txBody>
      </p:sp>
      <p:sp>
        <p:nvSpPr>
          <p:cNvPr id="11" name="Rectangle 10"/>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ea typeface="ＭＳ Ｐゴシック" pitchFamily="-106" charset="-128"/>
              <a:cs typeface="ＭＳ Ｐゴシック" pitchFamily="-106" charset="-128"/>
            </a:endParaRPr>
          </a:p>
        </p:txBody>
      </p:sp>
      <p:sp>
        <p:nvSpPr>
          <p:cNvPr id="12" name="Rectangle 11"/>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ea typeface="ＭＳ Ｐゴシック" pitchFamily="-106" charset="-128"/>
              <a:cs typeface="ＭＳ Ｐゴシック" pitchFamily="-106" charset="-128"/>
            </a:endParaRPr>
          </a:p>
        </p:txBody>
      </p:sp>
      <p:sp>
        <p:nvSpPr>
          <p:cNvPr id="20" name="TextBox 19"/>
          <p:cNvSpPr txBox="1"/>
          <p:nvPr/>
        </p:nvSpPr>
        <p:spPr>
          <a:xfrm>
            <a:off x="6680200" y="4921250"/>
            <a:ext cx="2381250" cy="209550"/>
          </a:xfrm>
          <a:prstGeom prst="rect">
            <a:avLst/>
          </a:prstGeom>
        </p:spPr>
        <p:txBody>
          <a:bodyPr>
            <a:normAutofit/>
          </a:bodyPr>
          <a:lstStyle/>
          <a:p>
            <a:pPr algn="r" fontAlgn="auto">
              <a:spcBef>
                <a:spcPct val="20000"/>
              </a:spcBef>
              <a:spcAft>
                <a:spcPts val="0"/>
              </a:spcAft>
              <a:buFont typeface="Arial"/>
              <a:buNone/>
              <a:defRPr/>
            </a:pPr>
            <a:r>
              <a:rPr lang="en-US" sz="600" dirty="0">
                <a:solidFill>
                  <a:srgbClr val="FFFFFF"/>
                </a:solidFill>
                <a:latin typeface="+mn-lt"/>
                <a:ea typeface="+mn-ea"/>
                <a:cs typeface="Arial Narrow"/>
              </a:rPr>
              <a:t>The Parker Ranch installation in Hawaii</a:t>
            </a:r>
          </a:p>
        </p:txBody>
      </p:sp>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1600">
                <a:solidFill>
                  <a:srgbClr val="FFFFFF"/>
                </a:solidFill>
                <a:latin typeface="Arial Narrow"/>
                <a:cs typeface="Arial Narrow"/>
              </a:defRPr>
            </a:lvl1pPr>
          </a:lstStyle>
          <a:p>
            <a:r>
              <a:rPr lang="en-US" smtClean="0"/>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smtClean="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smtClean="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smtClean="0"/>
              <a:t>Click to edit Master text styles</a:t>
            </a:r>
          </a:p>
        </p:txBody>
      </p:sp>
      <p:pic>
        <p:nvPicPr>
          <p:cNvPr id="21" name="Picture 20" descr="Office of ED_Sub-Brand.jpg"/>
          <p:cNvPicPr>
            <a:picLocks noChangeAspect="1"/>
          </p:cNvPicPr>
          <p:nvPr userDrawn="1"/>
        </p:nvPicPr>
        <p:blipFill>
          <a:blip r:embed="rId3"/>
          <a:stretch>
            <a:fillRect/>
          </a:stretch>
        </p:blipFill>
        <p:spPr>
          <a:xfrm>
            <a:off x="5924998" y="243901"/>
            <a:ext cx="2962831" cy="37678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a:xfrm>
            <a:off x="0" y="362856"/>
            <a:ext cx="5664200" cy="901700"/>
          </a:xfrm>
        </p:spPr>
        <p:txBody>
          <a:bodyPr/>
          <a:lstStyle/>
          <a:p>
            <a:r>
              <a:rPr lang="en-US" dirty="0" smtClean="0"/>
              <a:t>Click to edit Master title style</a:t>
            </a:r>
            <a:endParaRPr lang="en-US" dirty="0"/>
          </a:p>
        </p:txBody>
      </p:sp>
      <p:sp>
        <p:nvSpPr>
          <p:cNvPr id="4" name="Rectangle 3"/>
          <p:cNvSpPr/>
          <p:nvPr userDrawn="1"/>
        </p:nvSpPr>
        <p:spPr>
          <a:xfrm>
            <a:off x="14514" y="6574971"/>
            <a:ext cx="9144000" cy="283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
        <p:nvSpPr>
          <p:cNvPr id="5" name="Rectangle 4"/>
          <p:cNvSpPr/>
          <p:nvPr userDrawn="1"/>
        </p:nvSpPr>
        <p:spPr>
          <a:xfrm>
            <a:off x="14514" y="6574971"/>
            <a:ext cx="9144000" cy="283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itle 8"/>
          <p:cNvSpPr>
            <a:spLocks noGrp="1"/>
          </p:cNvSpPr>
          <p:nvPr>
            <p:ph type="title"/>
          </p:nvPr>
        </p:nvSpPr>
        <p:spPr/>
        <p:txBody>
          <a:bodyPr/>
          <a:lstStyle/>
          <a:p>
            <a:r>
              <a:rPr lang="en-US" smtClean="0"/>
              <a:t>Click to edit Master title style</a:t>
            </a:r>
            <a:endParaRPr lang="en-US"/>
          </a:p>
        </p:txBody>
      </p:sp>
      <p:sp>
        <p:nvSpPr>
          <p:cNvPr id="7" name="Rectangle 6"/>
          <p:cNvSpPr/>
          <p:nvPr userDrawn="1"/>
        </p:nvSpPr>
        <p:spPr>
          <a:xfrm>
            <a:off x="14514" y="6574971"/>
            <a:ext cx="9144000" cy="283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a:xfrm>
            <a:off x="14514" y="6574971"/>
            <a:ext cx="9144000" cy="283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4514" y="6574971"/>
            <a:ext cx="9144000" cy="283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ea typeface="ＭＳ Ｐゴシック" pitchFamily="-106" charset="-128"/>
              <a:cs typeface="ＭＳ Ｐゴシック" pitchFamily="-106" charset="-128"/>
            </a:endParaRPr>
          </a:p>
        </p:txBody>
      </p:sp>
      <p:sp>
        <p:nvSpPr>
          <p:cNvPr id="5" name="Rectangle 4"/>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ea typeface="ＭＳ Ｐゴシック" pitchFamily="-106" charset="-128"/>
              <a:cs typeface="ＭＳ Ｐゴシック" pitchFamily="-106" charset="-128"/>
            </a:endParaRPr>
          </a:p>
        </p:txBody>
      </p:sp>
      <p:sp>
        <p:nvSpPr>
          <p:cNvPr id="6" name="Rectangle 5"/>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ea typeface="ＭＳ Ｐゴシック" pitchFamily="-106" charset="-128"/>
              <a:cs typeface="ＭＳ Ｐゴシック" pitchFamily="-106" charset="-128"/>
            </a:endParaRPr>
          </a:p>
        </p:txBody>
      </p:sp>
      <p:sp>
        <p:nvSpPr>
          <p:cNvPr id="9" name="Rectangle 8"/>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ea typeface="ＭＳ Ｐゴシック" pitchFamily="-106" charset="-128"/>
              <a:cs typeface="ＭＳ Ｐゴシック" pitchFamily="-106" charset="-128"/>
            </a:endParaRPr>
          </a:p>
        </p:txBody>
      </p:sp>
      <p:sp>
        <p:nvSpPr>
          <p:cNvPr id="7" name="Title 1"/>
          <p:cNvSpPr>
            <a:spLocks noGrp="1"/>
          </p:cNvSpPr>
          <p:nvPr>
            <p:ph type="ctrTitle"/>
          </p:nvPr>
        </p:nvSpPr>
        <p:spPr>
          <a:xfrm>
            <a:off x="685800" y="3081845"/>
            <a:ext cx="7772400" cy="1020763"/>
          </a:xfrm>
        </p:spPr>
        <p:txBody>
          <a:bodyPr/>
          <a:lstStyle>
            <a:lvl1pPr>
              <a:defRPr>
                <a:solidFill>
                  <a:schemeClr val="tx1"/>
                </a:solidFill>
              </a:defRPr>
            </a:lvl1pPr>
          </a:lstStyle>
          <a:p>
            <a:r>
              <a:rPr lang="en-US" smtClean="0"/>
              <a:t>Click to edit Master title style</a:t>
            </a:r>
            <a:endParaRPr lang="en-US"/>
          </a:p>
        </p:txBody>
      </p:sp>
      <p:sp>
        <p:nvSpPr>
          <p:cNvPr id="8" name="Subtitle 2"/>
          <p:cNvSpPr>
            <a:spLocks noGrp="1"/>
          </p:cNvSpPr>
          <p:nvPr>
            <p:ph type="subTitle" idx="1"/>
          </p:nvPr>
        </p:nvSpPr>
        <p:spPr>
          <a:xfrm>
            <a:off x="685800" y="4102608"/>
            <a:ext cx="6400800" cy="990600"/>
          </a:xfrm>
        </p:spPr>
        <p:txBody>
          <a:bodyPr>
            <a:normAutofit/>
          </a:bodyPr>
          <a:lstStyle>
            <a:lvl1pPr marL="0" indent="0" algn="l">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275943"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A66BAE-FB19-446F-AC6F-FDDFFA3CC69B}" type="datetimeFigureOut">
              <a:rPr lang="en-US" smtClean="0"/>
              <a:pPr/>
              <a:t>10/6/2011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827A2-0AD8-4BE2-9E47-11FF57C7CC0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A66BAE-FB19-446F-AC6F-FDDFFA3CC69B}" type="datetimeFigureOut">
              <a:rPr lang="en-US" smtClean="0"/>
              <a:pPr/>
              <a:t>10/6/2011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9827A2-0AD8-4BE2-9E47-11FF57C7CC0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A66BAE-FB19-446F-AC6F-FDDFFA3CC69B}" type="datetimeFigureOut">
              <a:rPr lang="en-US" smtClean="0"/>
              <a:pPr/>
              <a:t>10/6/2011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827A2-0AD8-4BE2-9E47-11FF57C7CC0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A66BAE-FB19-446F-AC6F-FDDFFA3CC69B}" type="datetimeFigureOut">
              <a:rPr lang="en-US" smtClean="0"/>
              <a:pPr/>
              <a:t>10/6/2011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9827A2-0AD8-4BE2-9E47-11FF57C7CC0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A66BAE-FB19-446F-AC6F-FDDFFA3CC69B}" type="datetimeFigureOut">
              <a:rPr lang="en-US" smtClean="0"/>
              <a:pPr/>
              <a:t>10/6/2011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9827A2-0AD8-4BE2-9E47-11FF57C7CC0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331562F-6B31-4562-8A2B-BBF60F206888}" type="datetime1">
              <a:rPr lang="en-US" smtClean="0"/>
              <a:pPr>
                <a:defRPr/>
              </a:pPr>
              <a:t>10/6/2011</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FF14E35D-A832-4B3A-9383-79EEF33C9FFC}"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A66BAE-FB19-446F-AC6F-FDDFFA3CC69B}" type="datetimeFigureOut">
              <a:rPr lang="en-US" smtClean="0"/>
              <a:pPr/>
              <a:t>10/6/2011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827A2-0AD8-4BE2-9E47-11FF57C7CC0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A66BAE-FB19-446F-AC6F-FDDFFA3CC69B}" type="datetimeFigureOut">
              <a:rPr lang="en-US" smtClean="0"/>
              <a:pPr/>
              <a:t>10/6/2011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9827A2-0AD8-4BE2-9E47-11FF57C7CC0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6567710"/>
            <a:ext cx="9144000" cy="283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53340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a:solidFill>
                  <a:schemeClr val="bg1"/>
                </a:solidFill>
              </a:defRPr>
            </a:lvl1pPr>
          </a:lstStyle>
          <a:p>
            <a:fld id="{E2A66BAE-FB19-446F-AC6F-FDDFFA3CC69B}" type="datetimeFigureOut">
              <a:rPr lang="en-US" smtClean="0"/>
              <a:pPr/>
              <a:t>10/6/2011</a:t>
            </a:fld>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en-US" dirty="0" smtClean="0"/>
              <a:t>Mentoring to Increase Diversity </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bg1"/>
                </a:solidFill>
              </a:defRPr>
            </a:lvl1pPr>
          </a:lstStyle>
          <a:p>
            <a:fld id="{A59827A2-0AD8-4BE2-9E47-11FF57C7CC0E}" type="slidenum">
              <a:rPr lang="en-US" smtClean="0"/>
              <a:pPr/>
              <a:t>‹#›</a:t>
            </a:fld>
            <a:endParaRPr lang="en-US" dirty="0"/>
          </a:p>
        </p:txBody>
      </p:sp>
      <p:pic>
        <p:nvPicPr>
          <p:cNvPr id="7" name="Picture 6" descr="Office of ED_Sub-Brand.jpg"/>
          <p:cNvPicPr>
            <a:picLocks noChangeAspect="1"/>
          </p:cNvPicPr>
          <p:nvPr userDrawn="1"/>
        </p:nvPicPr>
        <p:blipFill>
          <a:blip r:embed="rId20"/>
          <a:stretch>
            <a:fillRect/>
          </a:stretch>
        </p:blipFill>
        <p:spPr>
          <a:xfrm>
            <a:off x="5924998" y="243901"/>
            <a:ext cx="2962831" cy="376787"/>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61" r:id="rId13"/>
    <p:sldLayoutId id="2147483660" r:id="rId14"/>
    <p:sldLayoutId id="2147483659" r:id="rId15"/>
    <p:sldLayoutId id="2147483658" r:id="rId16"/>
    <p:sldLayoutId id="2147483657" r:id="rId17"/>
    <p:sldLayoutId id="2147483663"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5" Type="http://schemas.openxmlformats.org/officeDocument/2006/relationships/image" Target="../media/image29.jpeg"/><Relationship Id="rId10" Type="http://schemas.openxmlformats.org/officeDocument/2006/relationships/image" Target="../media/image24.png"/><Relationship Id="rId4" Type="http://schemas.openxmlformats.org/officeDocument/2006/relationships/hyperlink" Target="http://www.nrel.gov/data/pix/Jpegs/01570.jpg" TargetMode="External"/><Relationship Id="rId9" Type="http://schemas.openxmlformats.org/officeDocument/2006/relationships/image" Target="../media/image23.jpeg"/><Relationship Id="rId1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ience.energy.gov/wdts/fas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0"/>
          <p:cNvSpPr>
            <a:spLocks noGrp="1"/>
          </p:cNvSpPr>
          <p:nvPr>
            <p:ph type="ctrTitle"/>
          </p:nvPr>
        </p:nvSpPr>
        <p:spPr>
          <a:xfrm>
            <a:off x="203200" y="219075"/>
            <a:ext cx="5626100" cy="603250"/>
          </a:xfrm>
        </p:spPr>
        <p:txBody>
          <a:bodyPr>
            <a:normAutofit/>
          </a:bodyPr>
          <a:lstStyle/>
          <a:p>
            <a:r>
              <a:rPr lang="en-US" sz="2600" b="1" dirty="0" smtClean="0">
                <a:latin typeface="Arial Narrow" pitchFamily="127" charset="0"/>
                <a:ea typeface="ＭＳ Ｐゴシック" pitchFamily="127" charset="-128"/>
                <a:cs typeface="ＭＳ Ｐゴシック" pitchFamily="127" charset="-128"/>
              </a:rPr>
              <a:t>Mentoring to Increase Diversity in STEM</a:t>
            </a:r>
          </a:p>
        </p:txBody>
      </p:sp>
      <p:sp>
        <p:nvSpPr>
          <p:cNvPr id="17411" name="Text Placeholder 14"/>
          <p:cNvSpPr>
            <a:spLocks noGrp="1"/>
          </p:cNvSpPr>
          <p:nvPr>
            <p:ph type="body" sz="quarter" idx="10"/>
          </p:nvPr>
        </p:nvSpPr>
        <p:spPr>
          <a:xfrm>
            <a:off x="0" y="5919787"/>
            <a:ext cx="4924926" cy="1119641"/>
          </a:xfrm>
        </p:spPr>
        <p:txBody>
          <a:bodyPr>
            <a:normAutofit/>
          </a:bodyPr>
          <a:lstStyle/>
          <a:p>
            <a:pPr>
              <a:lnSpc>
                <a:spcPct val="90000"/>
              </a:lnSpc>
            </a:pPr>
            <a:r>
              <a:rPr lang="en-US" sz="2400" b="1" dirty="0" smtClean="0">
                <a:latin typeface="Arial Narrow" pitchFamily="127" charset="0"/>
                <a:ea typeface="ＭＳ Ｐゴシック" pitchFamily="127" charset="-128"/>
                <a:cs typeface="ＭＳ Ｐゴシック" pitchFamily="127" charset="-128"/>
              </a:rPr>
              <a:t>Diversity Woman’s Business Conference</a:t>
            </a:r>
            <a:endParaRPr lang="en-US" sz="2400" b="1" dirty="0" smtClean="0">
              <a:latin typeface="Arial Narrow" pitchFamily="127" charset="0"/>
              <a:ea typeface="ＭＳ Ｐゴシック" pitchFamily="127" charset="-128"/>
              <a:cs typeface="ＭＳ Ｐゴシック" pitchFamily="127" charset="-128"/>
            </a:endParaRPr>
          </a:p>
        </p:txBody>
      </p:sp>
      <p:sp>
        <p:nvSpPr>
          <p:cNvPr id="7" name="TextBox 6"/>
          <p:cNvSpPr txBox="1"/>
          <p:nvPr/>
        </p:nvSpPr>
        <p:spPr>
          <a:xfrm>
            <a:off x="2819400" y="2387600"/>
            <a:ext cx="914400" cy="914400"/>
          </a:xfrm>
          <a:prstGeom prst="rect">
            <a:avLst/>
          </a:prstGeom>
        </p:spPr>
        <p:txBody>
          <a:bodyPr wrap="none">
            <a:normAutofit/>
          </a:bodyPr>
          <a:lstStyle/>
          <a:p>
            <a:pPr fontAlgn="auto">
              <a:spcBef>
                <a:spcPct val="20000"/>
              </a:spcBef>
              <a:spcAft>
                <a:spcPts val="0"/>
              </a:spcAft>
              <a:buFont typeface="Arial"/>
              <a:buNone/>
              <a:defRPr/>
            </a:pPr>
            <a:endParaRPr lang="en-US" sz="2323" b="1" dirty="0">
              <a:solidFill>
                <a:srgbClr val="FFFFFF"/>
              </a:solidFill>
              <a:latin typeface="Arial Narrow"/>
              <a:ea typeface="+mn-ea"/>
              <a:cs typeface="Arial Narrow"/>
            </a:endParaRPr>
          </a:p>
        </p:txBody>
      </p:sp>
      <p:sp>
        <p:nvSpPr>
          <p:cNvPr id="9" name="TextBox 8"/>
          <p:cNvSpPr txBox="1"/>
          <p:nvPr/>
        </p:nvSpPr>
        <p:spPr>
          <a:xfrm>
            <a:off x="6837528" y="6141493"/>
            <a:ext cx="2368385" cy="232320"/>
          </a:xfrm>
          <a:prstGeom prst="rect">
            <a:avLst/>
          </a:prstGeom>
        </p:spPr>
        <p:txBody>
          <a:bodyPr/>
          <a:lstStyle/>
          <a:p>
            <a:pPr fontAlgn="auto">
              <a:spcBef>
                <a:spcPct val="20000"/>
              </a:spcBef>
              <a:spcAft>
                <a:spcPts val="0"/>
              </a:spcAft>
              <a:buFont typeface="Arial"/>
              <a:buNone/>
              <a:defRPr/>
            </a:pPr>
            <a:r>
              <a:rPr lang="en-US" sz="1600" b="1" dirty="0" smtClean="0">
                <a:solidFill>
                  <a:srgbClr val="FFFFFF"/>
                </a:solidFill>
                <a:latin typeface="Arial Narrow"/>
                <a:ea typeface="+mn-ea"/>
                <a:cs typeface="Arial Narrow"/>
              </a:rPr>
              <a:t>diversity.energy.gov</a:t>
            </a:r>
            <a:endParaRPr lang="en-US" sz="1600" b="1" dirty="0">
              <a:solidFill>
                <a:srgbClr val="FFFFFF"/>
              </a:solidFill>
              <a:latin typeface="Arial Narrow"/>
              <a:ea typeface="+mn-ea"/>
              <a:cs typeface="Arial Narrow"/>
            </a:endParaRPr>
          </a:p>
        </p:txBody>
      </p:sp>
      <p:pic>
        <p:nvPicPr>
          <p:cNvPr id="17414" name="Picture 3" descr="C:\Documents and Settings\Jennifer Towbin\Desktop\windfarmhr31.JPG"/>
          <p:cNvPicPr>
            <a:picLocks noChangeAspect="1" noChangeArrowheads="1"/>
          </p:cNvPicPr>
          <p:nvPr/>
        </p:nvPicPr>
        <p:blipFill>
          <a:blip r:embed="rId3"/>
          <a:srcRect/>
          <a:stretch>
            <a:fillRect/>
          </a:stretch>
        </p:blipFill>
        <p:spPr bwMode="auto">
          <a:xfrm>
            <a:off x="0" y="982663"/>
            <a:ext cx="9144000" cy="4948237"/>
          </a:xfrm>
          <a:prstGeom prst="rect">
            <a:avLst/>
          </a:prstGeom>
          <a:noFill/>
          <a:ln w="9525">
            <a:noFill/>
            <a:miter lim="800000"/>
            <a:headEnd/>
            <a:tailEnd/>
          </a:ln>
        </p:spPr>
      </p:pic>
      <p:pic>
        <p:nvPicPr>
          <p:cNvPr id="17415" name="Picture 2" descr="C:\Documents and Settings\Jennifer Towbin\Desktop\windfarmhr36.JPG"/>
          <p:cNvPicPr>
            <a:picLocks noChangeAspect="1" noChangeArrowheads="1"/>
          </p:cNvPicPr>
          <p:nvPr/>
        </p:nvPicPr>
        <p:blipFill>
          <a:blip r:embed="rId4"/>
          <a:srcRect/>
          <a:stretch>
            <a:fillRect/>
          </a:stretch>
        </p:blipFill>
        <p:spPr bwMode="auto">
          <a:xfrm>
            <a:off x="0" y="981075"/>
            <a:ext cx="9144000" cy="4962525"/>
          </a:xfrm>
          <a:prstGeom prst="rect">
            <a:avLst/>
          </a:prstGeom>
          <a:noFill/>
          <a:ln w="9525">
            <a:noFill/>
            <a:miter lim="800000"/>
            <a:headEnd/>
            <a:tailEnd/>
          </a:ln>
        </p:spPr>
      </p:pic>
      <p:sp>
        <p:nvSpPr>
          <p:cNvPr id="8" name="TextBox 7"/>
          <p:cNvSpPr txBox="1"/>
          <p:nvPr/>
        </p:nvSpPr>
        <p:spPr>
          <a:xfrm>
            <a:off x="5500914" y="1233715"/>
            <a:ext cx="3410857" cy="1815882"/>
          </a:xfrm>
          <a:prstGeom prst="rect">
            <a:avLst/>
          </a:prstGeom>
          <a:noFill/>
        </p:spPr>
        <p:txBody>
          <a:bodyPr wrap="square" rtlCol="0">
            <a:spAutoFit/>
          </a:bodyPr>
          <a:lstStyle/>
          <a:p>
            <a:pPr algn="ctr"/>
            <a:r>
              <a:rPr lang="en-US" sz="2800" b="1" dirty="0" smtClean="0">
                <a:solidFill>
                  <a:srgbClr val="002060"/>
                </a:solidFill>
                <a:latin typeface="+mj-lt"/>
              </a:rPr>
              <a:t>Bill Valdez</a:t>
            </a:r>
          </a:p>
          <a:p>
            <a:pPr algn="ctr"/>
            <a:r>
              <a:rPr lang="en-US" sz="2800" b="1" dirty="0" smtClean="0">
                <a:solidFill>
                  <a:srgbClr val="002060"/>
                </a:solidFill>
                <a:latin typeface="+mj-lt"/>
              </a:rPr>
              <a:t>Acting Director</a:t>
            </a:r>
          </a:p>
          <a:p>
            <a:pPr algn="ctr"/>
            <a:r>
              <a:rPr lang="en-US" sz="2800" b="1" dirty="0" smtClean="0">
                <a:solidFill>
                  <a:srgbClr val="002060"/>
                </a:solidFill>
                <a:latin typeface="+mj-lt"/>
              </a:rPr>
              <a:t>Office of Economic Impact and Diversit</a:t>
            </a:r>
            <a:r>
              <a:rPr lang="en-US" sz="2800" b="1" dirty="0" smtClean="0">
                <a:latin typeface="+mj-lt"/>
              </a:rPr>
              <a:t>y</a:t>
            </a:r>
            <a:endParaRPr lang="en-US" sz="2800" b="1" dirty="0">
              <a:latin typeface="+mj-lt"/>
            </a:endParaRPr>
          </a:p>
        </p:txBody>
      </p:sp>
      <p:sp>
        <p:nvSpPr>
          <p:cNvPr id="10" name="TextBox 9"/>
          <p:cNvSpPr txBox="1"/>
          <p:nvPr/>
        </p:nvSpPr>
        <p:spPr>
          <a:xfrm>
            <a:off x="5036457" y="3831771"/>
            <a:ext cx="4107543" cy="1446550"/>
          </a:xfrm>
          <a:prstGeom prst="rect">
            <a:avLst/>
          </a:prstGeom>
          <a:noFill/>
        </p:spPr>
        <p:txBody>
          <a:bodyPr wrap="square" rtlCol="0">
            <a:spAutoFit/>
          </a:bodyPr>
          <a:lstStyle/>
          <a:p>
            <a:pPr algn="ctr"/>
            <a:r>
              <a:rPr lang="en-US" sz="3200" b="1" dirty="0" smtClean="0">
                <a:solidFill>
                  <a:srgbClr val="002060"/>
                </a:solidFill>
                <a:ea typeface="ＭＳ Ｐゴシック"/>
                <a:cs typeface="ＭＳ Ｐゴシック"/>
              </a:rPr>
              <a:t>Mentoring to Increase </a:t>
            </a:r>
            <a:r>
              <a:rPr lang="en-US" sz="3200" b="1" dirty="0" smtClean="0">
                <a:solidFill>
                  <a:srgbClr val="002060"/>
                </a:solidFill>
                <a:ea typeface="ＭＳ Ｐゴシック"/>
                <a:cs typeface="ＭＳ Ｐゴシック"/>
              </a:rPr>
              <a:t>Diversity</a:t>
            </a:r>
            <a:endParaRPr lang="en-US" sz="3200" b="1" dirty="0" smtClean="0">
              <a:solidFill>
                <a:srgbClr val="002060"/>
              </a:solidFill>
              <a:ea typeface="ＭＳ Ｐゴシック"/>
              <a:cs typeface="ＭＳ Ｐゴシック"/>
            </a:endParaRP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a:xfrm>
            <a:off x="0" y="0"/>
            <a:ext cx="5275943" cy="1143000"/>
          </a:xfrm>
        </p:spPr>
        <p:txBody>
          <a:bodyPr>
            <a:normAutofit/>
          </a:bodyPr>
          <a:lstStyle/>
          <a:p>
            <a:r>
              <a:rPr lang="en-US" sz="3200" b="1" dirty="0" smtClean="0">
                <a:solidFill>
                  <a:srgbClr val="002060"/>
                </a:solidFill>
                <a:ea typeface="ＭＳ Ｐゴシック"/>
                <a:cs typeface="ＭＳ Ｐゴシック"/>
              </a:rPr>
              <a:t>Office of Science Graduate Fellowship Program</a:t>
            </a:r>
          </a:p>
        </p:txBody>
      </p:sp>
      <p:sp>
        <p:nvSpPr>
          <p:cNvPr id="26625" name="Content Placeholder 1"/>
          <p:cNvSpPr>
            <a:spLocks noGrp="1"/>
          </p:cNvSpPr>
          <p:nvPr>
            <p:ph idx="1"/>
          </p:nvPr>
        </p:nvSpPr>
        <p:spPr>
          <a:xfrm>
            <a:off x="0" y="1105915"/>
            <a:ext cx="3889829" cy="5251342"/>
          </a:xfrm>
        </p:spPr>
        <p:txBody>
          <a:bodyPr>
            <a:normAutofit fontScale="77500" lnSpcReduction="20000"/>
          </a:bodyPr>
          <a:lstStyle/>
          <a:p>
            <a:endParaRPr lang="en-US" sz="1200" dirty="0" smtClean="0">
              <a:ea typeface="ＭＳ Ｐゴシック"/>
              <a:cs typeface="ＭＳ Ｐゴシック"/>
            </a:endParaRPr>
          </a:p>
          <a:p>
            <a:endParaRPr lang="en-US" sz="1200" dirty="0" smtClean="0">
              <a:ea typeface="ＭＳ Ｐゴシック"/>
              <a:cs typeface="ＭＳ Ｐゴシック"/>
            </a:endParaRPr>
          </a:p>
          <a:p>
            <a:r>
              <a:rPr lang="en-US" dirty="0" smtClean="0"/>
              <a:t>$22.7 million program to support outstanding students pursing graduate training in the sciences.</a:t>
            </a:r>
          </a:p>
          <a:p>
            <a:r>
              <a:rPr lang="en-US" dirty="0" smtClean="0"/>
              <a:t>Graduate students receive a three-year graduate fellowship, which includes tuition, living expenses, and research support.</a:t>
            </a:r>
          </a:p>
          <a:p>
            <a:r>
              <a:rPr lang="en-US" dirty="0" smtClean="0"/>
              <a:t>Introduces young scientists to our National Laboratories to accelerate their work on energy-related topics.</a:t>
            </a:r>
            <a:endParaRPr lang="en-US" dirty="0" smtClean="0">
              <a:ea typeface="ＭＳ Ｐゴシック"/>
              <a:cs typeface="ＭＳ Ｐゴシック"/>
            </a:endParaRPr>
          </a:p>
        </p:txBody>
      </p:sp>
      <p:pic>
        <p:nvPicPr>
          <p:cNvPr id="5" name="Picture 4" descr="students.JPG"/>
          <p:cNvPicPr>
            <a:picLocks noChangeAspect="1"/>
          </p:cNvPicPr>
          <p:nvPr/>
        </p:nvPicPr>
        <p:blipFill>
          <a:blip r:embed="rId3"/>
          <a:stretch>
            <a:fillRect/>
          </a:stretch>
        </p:blipFill>
        <p:spPr>
          <a:xfrm>
            <a:off x="3860800" y="1625600"/>
            <a:ext cx="5283200" cy="3661759"/>
          </a:xfrm>
          <a:prstGeom prst="rect">
            <a:avLst/>
          </a:prstGeom>
        </p:spPr>
      </p:pic>
      <p:sp>
        <p:nvSpPr>
          <p:cNvPr id="6" name="TextBox 5"/>
          <p:cNvSpPr txBox="1"/>
          <p:nvPr/>
        </p:nvSpPr>
        <p:spPr>
          <a:xfrm>
            <a:off x="4064000" y="5617028"/>
            <a:ext cx="4528457" cy="830997"/>
          </a:xfrm>
          <a:prstGeom prst="rect">
            <a:avLst/>
          </a:prstGeom>
          <a:noFill/>
        </p:spPr>
        <p:txBody>
          <a:bodyPr wrap="square" rtlCol="0">
            <a:spAutoFit/>
          </a:bodyPr>
          <a:lstStyle/>
          <a:p>
            <a:r>
              <a:rPr lang="en-US" sz="1200" dirty="0" smtClean="0"/>
              <a:t>At the ARPA-E Energy Innovation Summit Steven Chu, Secretary, United States Department of Energy and Arnold Schwarzenegger, Former Governor of California surprise graduate students who traveled to the summit.</a:t>
            </a:r>
            <a:endParaRPr lang="en-US" sz="1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a:xfrm>
            <a:off x="0" y="0"/>
            <a:ext cx="5275943" cy="1143000"/>
          </a:xfrm>
        </p:spPr>
        <p:txBody>
          <a:bodyPr>
            <a:normAutofit/>
          </a:bodyPr>
          <a:lstStyle/>
          <a:p>
            <a:r>
              <a:rPr lang="en-US" sz="3200" b="1" dirty="0" smtClean="0">
                <a:solidFill>
                  <a:srgbClr val="002060"/>
                </a:solidFill>
                <a:ea typeface="ＭＳ Ｐゴシック"/>
                <a:cs typeface="ＭＳ Ｐゴシック"/>
              </a:rPr>
              <a:t>Albert Einstein Distinguished Educator Fellow Program</a:t>
            </a:r>
          </a:p>
        </p:txBody>
      </p:sp>
      <p:sp>
        <p:nvSpPr>
          <p:cNvPr id="26625" name="Content Placeholder 1"/>
          <p:cNvSpPr>
            <a:spLocks noGrp="1"/>
          </p:cNvSpPr>
          <p:nvPr>
            <p:ph idx="1"/>
          </p:nvPr>
        </p:nvSpPr>
        <p:spPr>
          <a:xfrm>
            <a:off x="0" y="1105915"/>
            <a:ext cx="3526971" cy="5251342"/>
          </a:xfrm>
        </p:spPr>
        <p:txBody>
          <a:bodyPr>
            <a:normAutofit fontScale="62500" lnSpcReduction="20000"/>
          </a:bodyPr>
          <a:lstStyle/>
          <a:p>
            <a:endParaRPr lang="en-US" sz="1200" dirty="0" smtClean="0">
              <a:ea typeface="ＭＳ Ｐゴシック"/>
              <a:cs typeface="ＭＳ Ｐゴシック"/>
            </a:endParaRPr>
          </a:p>
          <a:p>
            <a:endParaRPr lang="en-US" sz="1200" dirty="0" smtClean="0">
              <a:ea typeface="ＭＳ Ｐゴシック"/>
              <a:cs typeface="ＭＳ Ｐゴシック"/>
            </a:endParaRPr>
          </a:p>
          <a:p>
            <a:r>
              <a:rPr lang="en-US" dirty="0" smtClean="0"/>
              <a:t>Distinguished educator fellowships for elementary and secondary school mathematics and science teachers.</a:t>
            </a:r>
          </a:p>
          <a:p>
            <a:r>
              <a:rPr lang="en-US" dirty="0" smtClean="0"/>
              <a:t>Selected teachers spend eleven months in a Congressional Office or a Federal agency.</a:t>
            </a:r>
          </a:p>
          <a:p>
            <a:r>
              <a:rPr lang="en-US" dirty="0" smtClean="0"/>
              <a:t>Intended to support the intellectual and professional development of teachers </a:t>
            </a:r>
            <a:r>
              <a:rPr lang="en-US" smtClean="0"/>
              <a:t>who want to </a:t>
            </a:r>
            <a:r>
              <a:rPr lang="en-US" dirty="0" smtClean="0"/>
              <a:t>contribute their expertise of and be involved in the advancement of science, mathematics, and technology education.</a:t>
            </a:r>
            <a:endParaRPr lang="en-US" dirty="0" smtClean="0">
              <a:ea typeface="ＭＳ Ｐゴシック"/>
              <a:cs typeface="ＭＳ Ｐゴシック"/>
            </a:endParaRPr>
          </a:p>
        </p:txBody>
      </p:sp>
      <p:pic>
        <p:nvPicPr>
          <p:cNvPr id="3074" name="Picture 2" descr="http://science.energy.gov/~/media/wdts/einstein/images/new_Pic_P8310018CMYK.jpg?h=252&amp;w=448"/>
          <p:cNvPicPr>
            <a:picLocks noChangeAspect="1" noChangeArrowheads="1"/>
          </p:cNvPicPr>
          <p:nvPr/>
        </p:nvPicPr>
        <p:blipFill>
          <a:blip r:embed="rId3"/>
          <a:srcRect l="12339" r="12903"/>
          <a:stretch>
            <a:fillRect/>
          </a:stretch>
        </p:blipFill>
        <p:spPr bwMode="auto">
          <a:xfrm>
            <a:off x="3454400" y="1606776"/>
            <a:ext cx="5689599" cy="4198938"/>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p:cNvSpPr>
            <a:spLocks noGrp="1"/>
          </p:cNvSpPr>
          <p:nvPr>
            <p:ph type="title"/>
          </p:nvPr>
        </p:nvSpPr>
        <p:spPr>
          <a:xfrm>
            <a:off x="0" y="0"/>
            <a:ext cx="5977719" cy="1143001"/>
          </a:xfrm>
        </p:spPr>
        <p:txBody>
          <a:bodyPr>
            <a:normAutofit/>
          </a:bodyPr>
          <a:lstStyle/>
          <a:p>
            <a:pPr eaLnBrk="1" hangingPunct="1"/>
            <a:r>
              <a:rPr lang="en-US" sz="3200" b="1" dirty="0" smtClean="0">
                <a:solidFill>
                  <a:srgbClr val="002060"/>
                </a:solidFill>
                <a:latin typeface="Arial" charset="0"/>
                <a:cs typeface="Arial" charset="0"/>
              </a:rPr>
              <a:t>Minority Education Institution Student Partnership Program</a:t>
            </a:r>
            <a:endParaRPr lang="en-US" sz="3200" b="1" i="1" dirty="0" smtClean="0">
              <a:solidFill>
                <a:srgbClr val="002060"/>
              </a:solidFill>
              <a:latin typeface="Arial" charset="0"/>
              <a:cs typeface="Arial" charset="0"/>
            </a:endParaRPr>
          </a:p>
        </p:txBody>
      </p:sp>
      <p:sp>
        <p:nvSpPr>
          <p:cNvPr id="9221" name="Rectangle 5"/>
          <p:cNvSpPr>
            <a:spLocks noChangeArrowheads="1"/>
          </p:cNvSpPr>
          <p:nvPr/>
        </p:nvSpPr>
        <p:spPr bwMode="auto">
          <a:xfrm>
            <a:off x="0" y="4455886"/>
            <a:ext cx="9144000" cy="1569660"/>
          </a:xfrm>
          <a:prstGeom prst="rect">
            <a:avLst/>
          </a:prstGeom>
          <a:solidFill>
            <a:schemeClr val="bg1"/>
          </a:solidFill>
          <a:ln w="9525">
            <a:solidFill>
              <a:schemeClr val="accent1"/>
            </a:solidFill>
            <a:miter lim="800000"/>
            <a:headEnd/>
            <a:tailEnd/>
          </a:ln>
        </p:spPr>
        <p:txBody>
          <a:bodyPr wrap="square">
            <a:spAutoFit/>
          </a:bodyPr>
          <a:lstStyle/>
          <a:p>
            <a:pPr>
              <a:spcAft>
                <a:spcPts val="600"/>
              </a:spcAft>
              <a:defRPr/>
            </a:pPr>
            <a:r>
              <a:rPr lang="en-US" dirty="0" smtClean="0"/>
              <a:t>Gain 10 weeks of substantive professional and technical career experience while working side-by-side with an assigned mentor who is a subject matter expert. Mentors help students tailor their practical work experience to their professional interests.</a:t>
            </a:r>
            <a:endParaRPr lang="en-US" sz="1000" b="1" dirty="0" smtClean="0">
              <a:solidFill>
                <a:schemeClr val="bg2">
                  <a:lumMod val="10000"/>
                </a:schemeClr>
              </a:solidFill>
              <a:latin typeface="+mn-lt"/>
            </a:endParaRPr>
          </a:p>
        </p:txBody>
      </p:sp>
      <p:sp>
        <p:nvSpPr>
          <p:cNvPr id="6" name="Rectangle 5"/>
          <p:cNvSpPr/>
          <p:nvPr/>
        </p:nvSpPr>
        <p:spPr>
          <a:xfrm>
            <a:off x="0" y="6143628"/>
            <a:ext cx="7633821" cy="400110"/>
          </a:xfrm>
          <a:prstGeom prst="rect">
            <a:avLst/>
          </a:prstGeom>
        </p:spPr>
        <p:txBody>
          <a:bodyPr wrap="square">
            <a:spAutoFit/>
          </a:bodyPr>
          <a:lstStyle/>
          <a:p>
            <a:r>
              <a:rPr lang="en-US" sz="2000" b="1" dirty="0" smtClean="0"/>
              <a:t>For more information: </a:t>
            </a:r>
            <a:r>
              <a:rPr lang="en-US" sz="2000" dirty="0" smtClean="0"/>
              <a:t>http://www.doeminorityinternships.org</a:t>
            </a:r>
            <a:endParaRPr lang="en-US" sz="2000" b="1" dirty="0"/>
          </a:p>
        </p:txBody>
      </p:sp>
      <p:pic>
        <p:nvPicPr>
          <p:cNvPr id="7" name="Picture 6" descr="MEISSPall.jpg"/>
          <p:cNvPicPr>
            <a:picLocks noChangeAspect="1"/>
          </p:cNvPicPr>
          <p:nvPr/>
        </p:nvPicPr>
        <p:blipFill>
          <a:blip r:embed="rId3"/>
          <a:stretch>
            <a:fillRect/>
          </a:stretch>
        </p:blipFill>
        <p:spPr>
          <a:xfrm>
            <a:off x="0" y="985033"/>
            <a:ext cx="9144000" cy="346553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a:xfrm>
            <a:off x="0" y="0"/>
            <a:ext cx="5275943" cy="1143000"/>
          </a:xfrm>
        </p:spPr>
        <p:txBody>
          <a:bodyPr>
            <a:normAutofit/>
          </a:bodyPr>
          <a:lstStyle/>
          <a:p>
            <a:r>
              <a:rPr lang="en-US" sz="3200" b="1" dirty="0" smtClean="0">
                <a:solidFill>
                  <a:srgbClr val="002060"/>
                </a:solidFill>
                <a:ea typeface="ＭＳ Ｐゴシック"/>
                <a:cs typeface="ＭＳ Ｐゴシック"/>
              </a:rPr>
              <a:t>Council on Women and Girls Mentorship Program</a:t>
            </a:r>
            <a:endParaRPr lang="en-US" sz="3200" b="1" dirty="0" smtClean="0">
              <a:solidFill>
                <a:srgbClr val="002060"/>
              </a:solidFill>
              <a:ea typeface="ＭＳ Ｐゴシック"/>
              <a:cs typeface="ＭＳ Ｐゴシック"/>
            </a:endParaRPr>
          </a:p>
        </p:txBody>
      </p:sp>
      <p:sp>
        <p:nvSpPr>
          <p:cNvPr id="26625" name="Content Placeholder 1"/>
          <p:cNvSpPr>
            <a:spLocks noGrp="1"/>
          </p:cNvSpPr>
          <p:nvPr>
            <p:ph idx="1"/>
          </p:nvPr>
        </p:nvSpPr>
        <p:spPr>
          <a:xfrm>
            <a:off x="0" y="1105915"/>
            <a:ext cx="3526971" cy="5251342"/>
          </a:xfrm>
        </p:spPr>
        <p:txBody>
          <a:bodyPr>
            <a:normAutofit fontScale="85000" lnSpcReduction="10000"/>
          </a:bodyPr>
          <a:lstStyle/>
          <a:p>
            <a:endParaRPr lang="en-US" sz="1200" dirty="0" smtClean="0">
              <a:ea typeface="ＭＳ Ｐゴシック"/>
              <a:cs typeface="ＭＳ Ｐゴシック"/>
            </a:endParaRPr>
          </a:p>
          <a:p>
            <a:endParaRPr lang="en-US" sz="1200" dirty="0" smtClean="0">
              <a:ea typeface="ＭＳ Ｐゴシック"/>
              <a:cs typeface="ＭＳ Ｐゴシック"/>
            </a:endParaRPr>
          </a:p>
          <a:p>
            <a:r>
              <a:rPr lang="en-US" dirty="0" smtClean="0"/>
              <a:t>DC area female undergraduate students matched to women employees in STEM fields at DOE</a:t>
            </a:r>
          </a:p>
          <a:p>
            <a:r>
              <a:rPr lang="en-US" dirty="0" smtClean="0">
                <a:ea typeface="ＭＳ Ｐゴシック"/>
                <a:cs typeface="ＭＳ Ｐゴシック"/>
              </a:rPr>
              <a:t>26 pairs, meet regularly, conducting job fairs and other events</a:t>
            </a:r>
          </a:p>
          <a:p>
            <a:r>
              <a:rPr lang="en-US" dirty="0" smtClean="0">
                <a:ea typeface="ＭＳ Ｐゴシック"/>
                <a:cs typeface="ＭＳ Ｐゴシック"/>
              </a:rPr>
              <a:t>Hope that mentees become mentors to younger generation</a:t>
            </a:r>
            <a:endParaRPr lang="en-US" dirty="0" smtClean="0">
              <a:ea typeface="ＭＳ Ｐゴシック"/>
              <a:cs typeface="ＭＳ Ｐゴシック"/>
            </a:endParaRPr>
          </a:p>
        </p:txBody>
      </p:sp>
      <p:pic>
        <p:nvPicPr>
          <p:cNvPr id="5" name="Picture 4" descr="science fair.jpg"/>
          <p:cNvPicPr>
            <a:picLocks noChangeAspect="1"/>
          </p:cNvPicPr>
          <p:nvPr/>
        </p:nvPicPr>
        <p:blipFill>
          <a:blip r:embed="rId3"/>
          <a:srcRect l="7781" r="8174"/>
          <a:stretch>
            <a:fillRect/>
          </a:stretch>
        </p:blipFill>
        <p:spPr>
          <a:xfrm>
            <a:off x="3491879" y="1214426"/>
            <a:ext cx="5463435" cy="3652396"/>
          </a:xfrm>
          <a:prstGeom prst="rect">
            <a:avLst/>
          </a:prstGeom>
        </p:spPr>
      </p:pic>
      <p:sp>
        <p:nvSpPr>
          <p:cNvPr id="6" name="TextBox 5"/>
          <p:cNvSpPr txBox="1"/>
          <p:nvPr/>
        </p:nvSpPr>
        <p:spPr>
          <a:xfrm>
            <a:off x="3585029" y="4891314"/>
            <a:ext cx="5210628" cy="523220"/>
          </a:xfrm>
          <a:prstGeom prst="rect">
            <a:avLst/>
          </a:prstGeom>
          <a:noFill/>
        </p:spPr>
        <p:txBody>
          <a:bodyPr wrap="square" rtlCol="0">
            <a:spAutoFit/>
          </a:bodyPr>
          <a:lstStyle/>
          <a:p>
            <a:r>
              <a:rPr lang="en-US" sz="1400" dirty="0" smtClean="0"/>
              <a:t>President Obama stops at exhibits in the White House following the White House Science Fair, October 18, 2010. </a:t>
            </a:r>
            <a:endParaRPr lang="en-US" sz="1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a:xfrm>
            <a:off x="0" y="0"/>
            <a:ext cx="5275943" cy="1143000"/>
          </a:xfrm>
        </p:spPr>
        <p:txBody>
          <a:bodyPr>
            <a:normAutofit/>
          </a:bodyPr>
          <a:lstStyle/>
          <a:p>
            <a:r>
              <a:rPr lang="en-US" sz="3200" b="1" smtClean="0">
                <a:solidFill>
                  <a:srgbClr val="002060"/>
                </a:solidFill>
                <a:ea typeface="ＭＳ Ｐゴシック"/>
                <a:cs typeface="ＭＳ Ｐゴシック"/>
              </a:rPr>
              <a:t>Mentoring Through Professional </a:t>
            </a:r>
            <a:r>
              <a:rPr lang="en-US" sz="3200" b="1" dirty="0" smtClean="0">
                <a:solidFill>
                  <a:srgbClr val="002060"/>
                </a:solidFill>
                <a:ea typeface="ＭＳ Ｐゴシック"/>
                <a:cs typeface="ＭＳ Ｐゴシック"/>
              </a:rPr>
              <a:t>S</a:t>
            </a:r>
            <a:r>
              <a:rPr lang="en-US" sz="3200" b="1" smtClean="0">
                <a:solidFill>
                  <a:srgbClr val="002060"/>
                </a:solidFill>
                <a:ea typeface="ＭＳ Ｐゴシック"/>
                <a:cs typeface="ＭＳ Ｐゴシック"/>
              </a:rPr>
              <a:t>ocieties</a:t>
            </a:r>
            <a:endParaRPr lang="en-US" sz="3200" b="1" dirty="0" smtClean="0">
              <a:solidFill>
                <a:srgbClr val="002060"/>
              </a:solidFill>
              <a:ea typeface="ＭＳ Ｐゴシック"/>
              <a:cs typeface="ＭＳ Ｐゴシック"/>
            </a:endParaRPr>
          </a:p>
        </p:txBody>
      </p:sp>
      <p:sp>
        <p:nvSpPr>
          <p:cNvPr id="26625" name="Content Placeholder 1"/>
          <p:cNvSpPr>
            <a:spLocks noGrp="1"/>
          </p:cNvSpPr>
          <p:nvPr>
            <p:ph idx="1"/>
          </p:nvPr>
        </p:nvSpPr>
        <p:spPr>
          <a:xfrm>
            <a:off x="228270" y="1105915"/>
            <a:ext cx="3661559" cy="5251342"/>
          </a:xfrm>
        </p:spPr>
        <p:txBody>
          <a:bodyPr>
            <a:normAutofit fontScale="70000" lnSpcReduction="20000"/>
          </a:bodyPr>
          <a:lstStyle/>
          <a:p>
            <a:endParaRPr lang="en-US" sz="1200" dirty="0" smtClean="0">
              <a:ea typeface="ＭＳ Ｐゴシック"/>
              <a:cs typeface="ＭＳ Ｐゴシック"/>
            </a:endParaRPr>
          </a:p>
          <a:p>
            <a:endParaRPr lang="en-US" sz="1200" dirty="0" smtClean="0">
              <a:ea typeface="ＭＳ Ｐゴシック"/>
              <a:cs typeface="ＭＳ Ｐゴシック"/>
            </a:endParaRPr>
          </a:p>
          <a:p>
            <a:r>
              <a:rPr lang="en-US" dirty="0" smtClean="0"/>
              <a:t>Membership in professional societies gives access to networking, development, and mentoring opportunities. </a:t>
            </a:r>
          </a:p>
          <a:p>
            <a:r>
              <a:rPr lang="en-US" dirty="0" smtClean="0"/>
              <a:t>DOE works with groups and conferences like:</a:t>
            </a:r>
          </a:p>
          <a:p>
            <a:pPr lvl="1"/>
            <a:r>
              <a:rPr lang="en-US" dirty="0" smtClean="0"/>
              <a:t>Hispanic Association of Colleges and Universities</a:t>
            </a:r>
          </a:p>
          <a:p>
            <a:pPr lvl="1"/>
            <a:r>
              <a:rPr lang="en-US" dirty="0" smtClean="0"/>
              <a:t>Asian American Government Executives Network</a:t>
            </a:r>
          </a:p>
          <a:p>
            <a:pPr lvl="1"/>
            <a:r>
              <a:rPr lang="en-US" dirty="0" smtClean="0"/>
              <a:t>Great Minds in STEM</a:t>
            </a:r>
          </a:p>
          <a:p>
            <a:pPr lvl="1"/>
            <a:r>
              <a:rPr lang="en-US" dirty="0" smtClean="0"/>
              <a:t>American Indian Higher Education Consortium</a:t>
            </a:r>
          </a:p>
          <a:p>
            <a:pPr lvl="1">
              <a:buNone/>
            </a:pPr>
            <a:endParaRPr lang="en-US" dirty="0" smtClean="0"/>
          </a:p>
        </p:txBody>
      </p:sp>
      <p:sp>
        <p:nvSpPr>
          <p:cNvPr id="6" name="TextBox 5"/>
          <p:cNvSpPr txBox="1"/>
          <p:nvPr/>
        </p:nvSpPr>
        <p:spPr>
          <a:xfrm>
            <a:off x="4107543" y="4746171"/>
            <a:ext cx="4528457" cy="1384995"/>
          </a:xfrm>
          <a:prstGeom prst="rect">
            <a:avLst/>
          </a:prstGeom>
          <a:noFill/>
        </p:spPr>
        <p:txBody>
          <a:bodyPr wrap="square" rtlCol="0">
            <a:spAutoFit/>
          </a:bodyPr>
          <a:lstStyle/>
          <a:p>
            <a:r>
              <a:rPr lang="en-US" sz="1200" dirty="0" smtClean="0"/>
              <a:t>The Hispanic Engineering, Science, and Technology Week runs Latina Day, an event dedicated to celebrating and promoting women in the science, technology, engineering and math (STEM) fields. Hundreds of mother/daughter teams from throughout South Texas are brought together to hear the inspiring stories of prominent women of all colors succeeding in careers and job tracks once exclusive to men.</a:t>
            </a:r>
            <a:endParaRPr lang="en-US" sz="1200" dirty="0"/>
          </a:p>
        </p:txBody>
      </p:sp>
      <p:pic>
        <p:nvPicPr>
          <p:cNvPr id="61442" name="Picture 2" descr="Latina Day"/>
          <p:cNvPicPr>
            <a:picLocks noChangeAspect="1" noChangeArrowheads="1"/>
          </p:cNvPicPr>
          <p:nvPr/>
        </p:nvPicPr>
        <p:blipFill>
          <a:blip r:embed="rId3"/>
          <a:srcRect/>
          <a:stretch>
            <a:fillRect/>
          </a:stretch>
        </p:blipFill>
        <p:spPr bwMode="auto">
          <a:xfrm>
            <a:off x="4117975" y="1328737"/>
            <a:ext cx="4762500" cy="3171826"/>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3" name="Content Placeholder 1"/>
          <p:cNvSpPr>
            <a:spLocks noGrp="1"/>
          </p:cNvSpPr>
          <p:nvPr>
            <p:ph idx="1"/>
          </p:nvPr>
        </p:nvSpPr>
        <p:spPr>
          <a:xfrm>
            <a:off x="457200" y="1062038"/>
            <a:ext cx="8229600" cy="5405437"/>
          </a:xfrm>
        </p:spPr>
        <p:txBody>
          <a:bodyPr/>
          <a:lstStyle/>
          <a:p>
            <a:pPr algn="ctr">
              <a:buFont typeface="Arial" charset="0"/>
              <a:buNone/>
              <a:defRPr/>
            </a:pPr>
            <a:endParaRPr lang="en-US" sz="4000" dirty="0" smtClean="0"/>
          </a:p>
          <a:p>
            <a:pPr algn="ctr">
              <a:buFont typeface="Arial" charset="0"/>
              <a:buNone/>
              <a:defRPr/>
            </a:pPr>
            <a:endParaRPr lang="en-US" sz="2600" b="1" dirty="0" smtClean="0"/>
          </a:p>
          <a:p>
            <a:pPr algn="ctr">
              <a:buFont typeface="Arial" charset="0"/>
              <a:buNone/>
              <a:defRPr/>
            </a:pPr>
            <a:r>
              <a:rPr lang="en-US" sz="4000" b="1" dirty="0" smtClean="0">
                <a:solidFill>
                  <a:schemeClr val="accent1">
                    <a:lumMod val="75000"/>
                  </a:schemeClr>
                </a:solidFill>
              </a:rPr>
              <a:t>Thank You</a:t>
            </a:r>
          </a:p>
          <a:p>
            <a:pPr algn="ctr">
              <a:buFont typeface="Arial" charset="0"/>
              <a:buNone/>
              <a:defRPr/>
            </a:pPr>
            <a:endParaRPr lang="en-US" dirty="0" smtClean="0"/>
          </a:p>
          <a:p>
            <a:pPr algn="ctr">
              <a:buFont typeface="Arial" charset="0"/>
              <a:buNone/>
              <a:defRPr/>
            </a:pPr>
            <a:r>
              <a:rPr lang="en-US" sz="2600" b="1" dirty="0" smtClean="0"/>
              <a:t>Bill Valdez</a:t>
            </a:r>
          </a:p>
          <a:p>
            <a:pPr algn="ctr">
              <a:buFont typeface="Arial" charset="0"/>
              <a:buNone/>
              <a:defRPr/>
            </a:pPr>
            <a:r>
              <a:rPr lang="en-US" sz="2600" b="1" dirty="0" smtClean="0"/>
              <a:t>Bill.valdez@hq.doe.gov</a:t>
            </a:r>
          </a:p>
          <a:p>
            <a:pPr algn="ctr">
              <a:buFont typeface="Arial" charset="0"/>
              <a:buNone/>
              <a:defRPr/>
            </a:pPr>
            <a:r>
              <a:rPr lang="en-US" sz="2000" dirty="0" smtClean="0"/>
              <a:t>Office of Economic Impact and Diversity</a:t>
            </a:r>
          </a:p>
        </p:txBody>
      </p:sp>
      <p:pic>
        <p:nvPicPr>
          <p:cNvPr id="683010" name="Picture 40" descr="Photo - Mammoth Hot Springs area; Cleopatra Terrace"/>
          <p:cNvPicPr>
            <a:picLocks noChangeAspect="1" noChangeArrowheads="1"/>
          </p:cNvPicPr>
          <p:nvPr/>
        </p:nvPicPr>
        <p:blipFill>
          <a:blip r:embed="rId3" cstate="print"/>
          <a:srcRect/>
          <a:stretch>
            <a:fillRect/>
          </a:stretch>
        </p:blipFill>
        <p:spPr bwMode="auto">
          <a:xfrm>
            <a:off x="7345363" y="971550"/>
            <a:ext cx="914400" cy="731838"/>
          </a:xfrm>
          <a:prstGeom prst="rect">
            <a:avLst/>
          </a:prstGeom>
          <a:noFill/>
          <a:ln w="9525">
            <a:noFill/>
            <a:miter lim="800000"/>
            <a:headEnd/>
            <a:tailEnd/>
          </a:ln>
        </p:spPr>
      </p:pic>
      <p:pic>
        <p:nvPicPr>
          <p:cNvPr id="683011" name="Picture 41" descr="Photo - Newly designed jets that spray steam into the condensers at The Geysers geothermal power plant">
            <a:hlinkClick r:id="rId4"/>
          </p:cNvPr>
          <p:cNvPicPr>
            <a:picLocks noChangeAspect="1" noChangeArrowheads="1"/>
          </p:cNvPicPr>
          <p:nvPr/>
        </p:nvPicPr>
        <p:blipFill>
          <a:blip r:embed="rId5" cstate="print"/>
          <a:srcRect/>
          <a:stretch>
            <a:fillRect/>
          </a:stretch>
        </p:blipFill>
        <p:spPr bwMode="auto">
          <a:xfrm>
            <a:off x="8229600" y="971550"/>
            <a:ext cx="914400" cy="731838"/>
          </a:xfrm>
          <a:prstGeom prst="rect">
            <a:avLst/>
          </a:prstGeom>
          <a:noFill/>
          <a:ln w="9525">
            <a:noFill/>
            <a:miter lim="800000"/>
            <a:headEnd/>
            <a:tailEnd/>
          </a:ln>
        </p:spPr>
      </p:pic>
      <p:pic>
        <p:nvPicPr>
          <p:cNvPr id="683012" name="Picture 42" descr="Photo - Fountain Paint Pot"/>
          <p:cNvPicPr>
            <a:picLocks noChangeAspect="1" noChangeArrowheads="1"/>
          </p:cNvPicPr>
          <p:nvPr/>
        </p:nvPicPr>
        <p:blipFill>
          <a:blip r:embed="rId6" cstate="print"/>
          <a:srcRect/>
          <a:stretch>
            <a:fillRect/>
          </a:stretch>
        </p:blipFill>
        <p:spPr bwMode="auto">
          <a:xfrm>
            <a:off x="6578600" y="971550"/>
            <a:ext cx="914400" cy="731838"/>
          </a:xfrm>
          <a:prstGeom prst="rect">
            <a:avLst/>
          </a:prstGeom>
          <a:noFill/>
          <a:ln w="9525">
            <a:noFill/>
            <a:miter lim="800000"/>
            <a:headEnd/>
            <a:tailEnd/>
          </a:ln>
        </p:spPr>
      </p:pic>
      <p:pic>
        <p:nvPicPr>
          <p:cNvPr id="683013" name="Picture 47" descr="middelgrunden"/>
          <p:cNvPicPr>
            <a:picLocks noChangeAspect="1" noChangeArrowheads="1"/>
          </p:cNvPicPr>
          <p:nvPr/>
        </p:nvPicPr>
        <p:blipFill>
          <a:blip r:embed="rId7" cstate="print"/>
          <a:srcRect/>
          <a:stretch>
            <a:fillRect/>
          </a:stretch>
        </p:blipFill>
        <p:spPr bwMode="auto">
          <a:xfrm>
            <a:off x="5688013" y="971550"/>
            <a:ext cx="941387" cy="731838"/>
          </a:xfrm>
          <a:prstGeom prst="rect">
            <a:avLst/>
          </a:prstGeom>
          <a:noFill/>
          <a:ln w="9525">
            <a:noFill/>
            <a:miter lim="800000"/>
            <a:headEnd/>
            <a:tailEnd/>
          </a:ln>
        </p:spPr>
      </p:pic>
      <p:pic>
        <p:nvPicPr>
          <p:cNvPr id="683014" name="Picture 37" descr="00081"/>
          <p:cNvPicPr>
            <a:picLocks noChangeAspect="1" noChangeArrowheads="1"/>
          </p:cNvPicPr>
          <p:nvPr/>
        </p:nvPicPr>
        <p:blipFill>
          <a:blip r:embed="rId8" cstate="print"/>
          <a:srcRect/>
          <a:stretch>
            <a:fillRect/>
          </a:stretch>
        </p:blipFill>
        <p:spPr bwMode="auto">
          <a:xfrm>
            <a:off x="0" y="969963"/>
            <a:ext cx="1362075" cy="733425"/>
          </a:xfrm>
          <a:prstGeom prst="rect">
            <a:avLst/>
          </a:prstGeom>
          <a:noFill/>
          <a:ln w="28575">
            <a:noFill/>
            <a:miter lim="800000"/>
            <a:headEnd/>
            <a:tailEnd/>
          </a:ln>
        </p:spPr>
      </p:pic>
      <p:pic>
        <p:nvPicPr>
          <p:cNvPr id="683015" name="Picture 16"/>
          <p:cNvPicPr>
            <a:picLocks noChangeAspect="1" noChangeArrowheads="1"/>
          </p:cNvPicPr>
          <p:nvPr/>
        </p:nvPicPr>
        <p:blipFill>
          <a:blip r:embed="rId9" cstate="print"/>
          <a:srcRect/>
          <a:stretch>
            <a:fillRect/>
          </a:stretch>
        </p:blipFill>
        <p:spPr bwMode="auto">
          <a:xfrm>
            <a:off x="1524000" y="968375"/>
            <a:ext cx="612775" cy="735013"/>
          </a:xfrm>
          <a:prstGeom prst="rect">
            <a:avLst/>
          </a:prstGeom>
          <a:noFill/>
          <a:ln w="9525">
            <a:noFill/>
            <a:miter lim="800000"/>
            <a:headEnd/>
            <a:tailEnd/>
          </a:ln>
        </p:spPr>
      </p:pic>
      <p:pic>
        <p:nvPicPr>
          <p:cNvPr id="683016" name="Picture 39" descr="Photo - Hybrid cottonwood tree farm"/>
          <p:cNvPicPr>
            <a:picLocks noChangeAspect="1" noChangeArrowheads="1"/>
          </p:cNvPicPr>
          <p:nvPr/>
        </p:nvPicPr>
        <p:blipFill>
          <a:blip r:embed="rId10" cstate="print"/>
          <a:srcRect/>
          <a:stretch>
            <a:fillRect/>
          </a:stretch>
        </p:blipFill>
        <p:spPr bwMode="auto">
          <a:xfrm>
            <a:off x="990600" y="971550"/>
            <a:ext cx="585788" cy="731838"/>
          </a:xfrm>
          <a:prstGeom prst="rect">
            <a:avLst/>
          </a:prstGeom>
          <a:noFill/>
          <a:ln w="9525">
            <a:noFill/>
            <a:miter lim="800000"/>
            <a:headEnd/>
            <a:tailEnd/>
          </a:ln>
        </p:spPr>
      </p:pic>
      <p:pic>
        <p:nvPicPr>
          <p:cNvPr id="683017" name="Picture 4" descr="Photo of parbolic troughs."/>
          <p:cNvPicPr>
            <a:picLocks noChangeAspect="1" noChangeArrowheads="1"/>
          </p:cNvPicPr>
          <p:nvPr/>
        </p:nvPicPr>
        <p:blipFill>
          <a:blip r:embed="rId11" cstate="print"/>
          <a:srcRect/>
          <a:stretch>
            <a:fillRect/>
          </a:stretch>
        </p:blipFill>
        <p:spPr bwMode="auto">
          <a:xfrm>
            <a:off x="3943350" y="971550"/>
            <a:ext cx="912813" cy="731838"/>
          </a:xfrm>
          <a:prstGeom prst="rect">
            <a:avLst/>
          </a:prstGeom>
          <a:noFill/>
          <a:ln w="9525">
            <a:noFill/>
            <a:miter lim="800000"/>
            <a:headEnd/>
            <a:tailEnd/>
          </a:ln>
        </p:spPr>
      </p:pic>
      <p:pic>
        <p:nvPicPr>
          <p:cNvPr id="683018" name="Picture 4"/>
          <p:cNvPicPr>
            <a:picLocks noChangeAspect="1" noChangeArrowheads="1"/>
          </p:cNvPicPr>
          <p:nvPr/>
        </p:nvPicPr>
        <p:blipFill>
          <a:blip r:embed="rId12" cstate="print"/>
          <a:srcRect/>
          <a:stretch>
            <a:fillRect/>
          </a:stretch>
        </p:blipFill>
        <p:spPr bwMode="auto">
          <a:xfrm>
            <a:off x="2114550" y="971550"/>
            <a:ext cx="1006475" cy="731838"/>
          </a:xfrm>
          <a:prstGeom prst="rect">
            <a:avLst/>
          </a:prstGeom>
          <a:noFill/>
          <a:ln w="9525">
            <a:noFill/>
            <a:miter lim="800000"/>
            <a:headEnd/>
            <a:tailEnd/>
          </a:ln>
        </p:spPr>
      </p:pic>
      <p:pic>
        <p:nvPicPr>
          <p:cNvPr id="683019" name="Picture 9"/>
          <p:cNvPicPr>
            <a:picLocks noChangeAspect="1" noChangeArrowheads="1"/>
          </p:cNvPicPr>
          <p:nvPr/>
        </p:nvPicPr>
        <p:blipFill>
          <a:blip r:embed="rId13" cstate="print"/>
          <a:srcRect/>
          <a:stretch>
            <a:fillRect/>
          </a:stretch>
        </p:blipFill>
        <p:spPr bwMode="auto">
          <a:xfrm>
            <a:off x="3103563" y="971550"/>
            <a:ext cx="839787" cy="731838"/>
          </a:xfrm>
          <a:prstGeom prst="rect">
            <a:avLst/>
          </a:prstGeom>
          <a:noFill/>
          <a:ln w="9525">
            <a:noFill/>
            <a:miter lim="800000"/>
            <a:headEnd/>
            <a:tailEnd/>
          </a:ln>
        </p:spPr>
      </p:pic>
      <p:pic>
        <p:nvPicPr>
          <p:cNvPr id="683020" name="Picture 7" descr="oceanwave-pix"/>
          <p:cNvPicPr>
            <a:picLocks noChangeAspect="1" noChangeArrowheads="1"/>
          </p:cNvPicPr>
          <p:nvPr/>
        </p:nvPicPr>
        <p:blipFill>
          <a:blip r:embed="rId14" cstate="print"/>
          <a:srcRect/>
          <a:stretch>
            <a:fillRect/>
          </a:stretch>
        </p:blipFill>
        <p:spPr bwMode="auto">
          <a:xfrm>
            <a:off x="4802188" y="973138"/>
            <a:ext cx="996950" cy="730250"/>
          </a:xfrm>
          <a:prstGeom prst="rect">
            <a:avLst/>
          </a:prstGeom>
          <a:noFill/>
          <a:ln w="12700" algn="ctr">
            <a:noFill/>
            <a:miter lim="800000"/>
            <a:headEnd/>
            <a:tailEnd/>
          </a:ln>
        </p:spPr>
      </p:pic>
      <p:pic>
        <p:nvPicPr>
          <p:cNvPr id="683021" name="Picture 3" descr="C:\Documents and Settings\Kyle Rudzinski\Desktop\New_DOE_Logo_Color_Hi-Res_042808.jpg"/>
          <p:cNvPicPr>
            <a:picLocks noChangeAspect="1" noChangeArrowheads="1"/>
          </p:cNvPicPr>
          <p:nvPr/>
        </p:nvPicPr>
        <p:blipFill>
          <a:blip r:embed="rId15" cstate="print"/>
          <a:srcRect/>
          <a:stretch>
            <a:fillRect/>
          </a:stretch>
        </p:blipFill>
        <p:spPr bwMode="auto">
          <a:xfrm>
            <a:off x="2320925" y="5089525"/>
            <a:ext cx="4572000" cy="11493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p:cNvSpPr>
            <a:spLocks noGrp="1"/>
          </p:cNvSpPr>
          <p:nvPr>
            <p:ph type="title"/>
          </p:nvPr>
        </p:nvSpPr>
        <p:spPr>
          <a:xfrm>
            <a:off x="0" y="278982"/>
            <a:ext cx="5007429" cy="1143001"/>
          </a:xfrm>
        </p:spPr>
        <p:txBody>
          <a:bodyPr>
            <a:normAutofit/>
          </a:bodyPr>
          <a:lstStyle/>
          <a:p>
            <a:pPr eaLnBrk="1" hangingPunct="1"/>
            <a:r>
              <a:rPr lang="en-US" sz="3600" dirty="0" smtClean="0">
                <a:solidFill>
                  <a:srgbClr val="002060"/>
                </a:solidFill>
                <a:latin typeface="Arial" charset="0"/>
                <a:cs typeface="Arial" charset="0"/>
              </a:rPr>
              <a:t>DOE’s Strategic Plan</a:t>
            </a:r>
            <a:r>
              <a:rPr lang="en-US" dirty="0" smtClean="0">
                <a:latin typeface="Arial" charset="0"/>
                <a:cs typeface="Arial" charset="0"/>
              </a:rPr>
              <a:t/>
            </a:r>
            <a:br>
              <a:rPr lang="en-US" dirty="0" smtClean="0">
                <a:latin typeface="Arial" charset="0"/>
                <a:cs typeface="Arial" charset="0"/>
              </a:rPr>
            </a:br>
            <a:endParaRPr lang="en-US" sz="2000" i="1" dirty="0" smtClean="0">
              <a:latin typeface="Arial" charset="0"/>
              <a:cs typeface="Arial" charset="0"/>
            </a:endParaRPr>
          </a:p>
        </p:txBody>
      </p:sp>
      <p:sp>
        <p:nvSpPr>
          <p:cNvPr id="9221" name="Rectangle 5"/>
          <p:cNvSpPr>
            <a:spLocks noChangeArrowheads="1"/>
          </p:cNvSpPr>
          <p:nvPr/>
        </p:nvSpPr>
        <p:spPr bwMode="auto">
          <a:xfrm>
            <a:off x="275771" y="1654628"/>
            <a:ext cx="4630058" cy="3416320"/>
          </a:xfrm>
          <a:prstGeom prst="rect">
            <a:avLst/>
          </a:prstGeom>
          <a:solidFill>
            <a:schemeClr val="bg1"/>
          </a:solidFill>
          <a:ln w="9525">
            <a:solidFill>
              <a:schemeClr val="accent1"/>
            </a:solidFill>
            <a:miter lim="800000"/>
            <a:headEnd/>
            <a:tailEnd/>
          </a:ln>
        </p:spPr>
        <p:txBody>
          <a:bodyPr wrap="square">
            <a:spAutoFit/>
          </a:bodyPr>
          <a:lstStyle/>
          <a:p>
            <a:pPr algn="ctr"/>
            <a:r>
              <a:rPr lang="en-US" b="1" dirty="0" smtClean="0">
                <a:solidFill>
                  <a:schemeClr val="bg2">
                    <a:lumMod val="10000"/>
                  </a:schemeClr>
                </a:solidFill>
              </a:rPr>
              <a:t>The mission of the Department of Energy is to ensure America’s security and prosperity by addressing our </a:t>
            </a:r>
            <a:r>
              <a:rPr lang="en-US" b="1" u="sng" dirty="0" smtClean="0">
                <a:solidFill>
                  <a:schemeClr val="bg2">
                    <a:lumMod val="10000"/>
                  </a:schemeClr>
                </a:solidFill>
              </a:rPr>
              <a:t>energy</a:t>
            </a:r>
            <a:r>
              <a:rPr lang="en-US" b="1" dirty="0" smtClean="0">
                <a:solidFill>
                  <a:schemeClr val="bg2">
                    <a:lumMod val="10000"/>
                  </a:schemeClr>
                </a:solidFill>
              </a:rPr>
              <a:t>, </a:t>
            </a:r>
            <a:r>
              <a:rPr lang="en-US" b="1" u="sng" dirty="0" smtClean="0">
                <a:solidFill>
                  <a:schemeClr val="bg2">
                    <a:lumMod val="10000"/>
                  </a:schemeClr>
                </a:solidFill>
              </a:rPr>
              <a:t>environmental</a:t>
            </a:r>
            <a:r>
              <a:rPr lang="en-US" b="1" dirty="0" smtClean="0">
                <a:solidFill>
                  <a:schemeClr val="bg2">
                    <a:lumMod val="10000"/>
                  </a:schemeClr>
                </a:solidFill>
              </a:rPr>
              <a:t>, and </a:t>
            </a:r>
            <a:r>
              <a:rPr lang="en-US" b="1" u="sng" dirty="0" smtClean="0">
                <a:solidFill>
                  <a:schemeClr val="bg2">
                    <a:lumMod val="10000"/>
                  </a:schemeClr>
                </a:solidFill>
              </a:rPr>
              <a:t>national security</a:t>
            </a:r>
            <a:r>
              <a:rPr lang="en-US" b="1" dirty="0" smtClean="0">
                <a:solidFill>
                  <a:schemeClr val="bg2">
                    <a:lumMod val="10000"/>
                  </a:schemeClr>
                </a:solidFill>
              </a:rPr>
              <a:t> challenges through transformative science and technology solutions.</a:t>
            </a:r>
            <a:endParaRPr lang="en-US" sz="1000" dirty="0" smtClean="0">
              <a:latin typeface="+mn-lt"/>
            </a:endParaRPr>
          </a:p>
        </p:txBody>
      </p:sp>
      <p:sp>
        <p:nvSpPr>
          <p:cNvPr id="6" name="Rectangle 5"/>
          <p:cNvSpPr/>
          <p:nvPr/>
        </p:nvSpPr>
        <p:spPr>
          <a:xfrm>
            <a:off x="0" y="6143628"/>
            <a:ext cx="7633821" cy="400110"/>
          </a:xfrm>
          <a:prstGeom prst="rect">
            <a:avLst/>
          </a:prstGeom>
        </p:spPr>
        <p:txBody>
          <a:bodyPr wrap="square">
            <a:spAutoFit/>
          </a:bodyPr>
          <a:lstStyle/>
          <a:p>
            <a:r>
              <a:rPr lang="en-US" sz="2000" b="1" dirty="0" smtClean="0"/>
              <a:t>For more: http://energy.gov/media/DOE_StrategicPlan.pdf</a:t>
            </a:r>
            <a:endParaRPr lang="en-US" sz="2000" b="1" dirty="0"/>
          </a:p>
        </p:txBody>
      </p:sp>
      <p:pic>
        <p:nvPicPr>
          <p:cNvPr id="7" name="Picture 6"/>
          <p:cNvPicPr/>
          <p:nvPr/>
        </p:nvPicPr>
        <p:blipFill>
          <a:blip r:embed="rId3"/>
          <a:srcRect l="47222" t="11111" r="25521" b="31944"/>
          <a:stretch>
            <a:fillRect/>
          </a:stretch>
        </p:blipFill>
        <p:spPr bwMode="auto">
          <a:xfrm>
            <a:off x="5101543" y="1102858"/>
            <a:ext cx="3752171" cy="48993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a:xfrm>
            <a:off x="0" y="0"/>
            <a:ext cx="5275943" cy="1143000"/>
          </a:xfrm>
        </p:spPr>
        <p:txBody>
          <a:bodyPr/>
          <a:lstStyle/>
          <a:p>
            <a:r>
              <a:rPr lang="en-US" dirty="0" smtClean="0">
                <a:solidFill>
                  <a:srgbClr val="002060"/>
                </a:solidFill>
                <a:ea typeface="ＭＳ Ｐゴシック"/>
                <a:cs typeface="ＭＳ Ｐゴシック"/>
              </a:rPr>
              <a:t>Education Challenges</a:t>
            </a:r>
          </a:p>
        </p:txBody>
      </p:sp>
      <p:sp>
        <p:nvSpPr>
          <p:cNvPr id="26625" name="Content Placeholder 1"/>
          <p:cNvSpPr>
            <a:spLocks noGrp="1"/>
          </p:cNvSpPr>
          <p:nvPr>
            <p:ph idx="1"/>
          </p:nvPr>
        </p:nvSpPr>
        <p:spPr>
          <a:xfrm>
            <a:off x="228270" y="1105915"/>
            <a:ext cx="5519387" cy="5367456"/>
          </a:xfrm>
        </p:spPr>
        <p:txBody>
          <a:bodyPr>
            <a:normAutofit fontScale="70000" lnSpcReduction="20000"/>
          </a:bodyPr>
          <a:lstStyle/>
          <a:p>
            <a:r>
              <a:rPr lang="en-US" dirty="0" smtClean="0">
                <a:ea typeface="ＭＳ Ｐゴシック"/>
                <a:cs typeface="ＭＳ Ｐゴシック"/>
              </a:rPr>
              <a:t>Since the 1990s, the number of High School students taking trade or industry-related career and technical courses has declined by 35%. </a:t>
            </a:r>
          </a:p>
          <a:p>
            <a:pPr>
              <a:buNone/>
            </a:pPr>
            <a:endParaRPr lang="en-US" dirty="0" smtClean="0">
              <a:ea typeface="ＭＳ Ｐゴシック"/>
              <a:cs typeface="ＭＳ Ｐゴシック"/>
            </a:endParaRPr>
          </a:p>
          <a:p>
            <a:r>
              <a:rPr lang="en-US" dirty="0" smtClean="0">
                <a:ea typeface="ＭＳ Ｐゴシック"/>
                <a:cs typeface="ＭＳ Ｐゴシック"/>
              </a:rPr>
              <a:t>According to 2011 Dept. of Education data, the most popular bachelor’s degrees are now business, social science and history, health, and education.</a:t>
            </a:r>
          </a:p>
          <a:p>
            <a:endParaRPr lang="en-US" dirty="0" smtClean="0">
              <a:ea typeface="ＭＳ Ｐゴシック"/>
              <a:cs typeface="ＭＳ Ｐゴシック"/>
            </a:endParaRPr>
          </a:p>
          <a:p>
            <a:r>
              <a:rPr lang="en-US" dirty="0" smtClean="0">
                <a:ea typeface="ＭＳ Ｐゴシック"/>
                <a:cs typeface="ＭＳ Ｐゴシック"/>
              </a:rPr>
              <a:t>Only 18% of U.S. 12</a:t>
            </a:r>
            <a:r>
              <a:rPr lang="en-US" baseline="30000" dirty="0" smtClean="0">
                <a:ea typeface="ＭＳ Ｐゴシック"/>
                <a:cs typeface="ＭＳ Ｐゴシック"/>
              </a:rPr>
              <a:t>th</a:t>
            </a:r>
            <a:r>
              <a:rPr lang="en-US" dirty="0" smtClean="0">
                <a:ea typeface="ＭＳ Ｐゴシック"/>
                <a:cs typeface="ＭＳ Ｐゴシック"/>
              </a:rPr>
              <a:t> graders performed at or above the proficient level in math </a:t>
            </a:r>
            <a:r>
              <a:rPr lang="en-US" u="sng" dirty="0" smtClean="0">
                <a:ea typeface="ＭＳ Ｐゴシック"/>
                <a:cs typeface="ＭＳ Ｐゴシック"/>
              </a:rPr>
              <a:t>and</a:t>
            </a:r>
            <a:r>
              <a:rPr lang="en-US" dirty="0" smtClean="0">
                <a:ea typeface="ＭＳ Ｐゴシック"/>
                <a:cs typeface="ＭＳ Ｐゴシック"/>
              </a:rPr>
              <a:t> science.</a:t>
            </a:r>
          </a:p>
          <a:p>
            <a:endParaRPr lang="en-US" sz="1200" dirty="0" smtClean="0">
              <a:ea typeface="ＭＳ Ｐゴシック"/>
              <a:cs typeface="ＭＳ Ｐゴシック"/>
            </a:endParaRPr>
          </a:p>
          <a:p>
            <a:endParaRPr lang="en-US" sz="1200" dirty="0" smtClean="0">
              <a:ea typeface="ＭＳ Ｐゴシック"/>
              <a:cs typeface="ＭＳ Ｐゴシック"/>
            </a:endParaRPr>
          </a:p>
          <a:p>
            <a:r>
              <a:rPr lang="en-US" dirty="0" smtClean="0">
                <a:ea typeface="ＭＳ Ｐゴシック"/>
                <a:cs typeface="ＭＳ Ｐゴシック"/>
              </a:rPr>
              <a:t>The number of total test takers (both SAT and ACT) intending to pursue engineering careers declined from 7.7% in 1994, to 4.6% in 2006. </a:t>
            </a:r>
          </a:p>
          <a:p>
            <a:endParaRPr lang="en-US" sz="1200" dirty="0" smtClean="0">
              <a:ea typeface="ＭＳ Ｐゴシック"/>
              <a:cs typeface="ＭＳ Ｐゴシック"/>
            </a:endParaRPr>
          </a:p>
          <a:p>
            <a:endParaRPr lang="en-US" sz="1200" dirty="0" smtClean="0">
              <a:ea typeface="ＭＳ Ｐゴシック"/>
              <a:cs typeface="ＭＳ Ｐゴシック"/>
            </a:endParaRPr>
          </a:p>
          <a:p>
            <a:endParaRPr lang="en-US" dirty="0" smtClean="0">
              <a:ea typeface="ＭＳ Ｐゴシック"/>
              <a:cs typeface="ＭＳ Ｐゴシック"/>
            </a:endParaRPr>
          </a:p>
        </p:txBody>
      </p:sp>
      <p:pic>
        <p:nvPicPr>
          <p:cNvPr id="27650" name="Picture 2" descr="C:\Documents and Settings\anne.ashburn\Local Settings\Temporary Internet Files\Content.IE5\XLHQTU57\MP900385957[1].jpg"/>
          <p:cNvPicPr>
            <a:picLocks noChangeAspect="1" noChangeArrowheads="1"/>
          </p:cNvPicPr>
          <p:nvPr/>
        </p:nvPicPr>
        <p:blipFill>
          <a:blip r:embed="rId3"/>
          <a:srcRect/>
          <a:stretch>
            <a:fillRect/>
          </a:stretch>
        </p:blipFill>
        <p:spPr bwMode="auto">
          <a:xfrm>
            <a:off x="5954234" y="1471395"/>
            <a:ext cx="2983188" cy="4176464"/>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2"/>
          <p:cNvSpPr>
            <a:spLocks noGrp="1"/>
          </p:cNvSpPr>
          <p:nvPr>
            <p:ph type="title"/>
          </p:nvPr>
        </p:nvSpPr>
        <p:spPr/>
        <p:txBody>
          <a:bodyPr>
            <a:normAutofit/>
          </a:bodyPr>
          <a:lstStyle/>
          <a:p>
            <a:pPr lvl="0"/>
            <a:r>
              <a:rPr lang="en-US" dirty="0" smtClean="0">
                <a:ea typeface="ＭＳ Ｐゴシック"/>
                <a:cs typeface="ＭＳ Ｐゴシック"/>
              </a:rPr>
              <a:t> </a:t>
            </a:r>
            <a:endParaRPr lang="en-US" dirty="0" smtClean="0">
              <a:ea typeface="ＭＳ Ｐゴシック"/>
              <a:cs typeface="ＭＳ Ｐゴシック"/>
            </a:endParaRPr>
          </a:p>
        </p:txBody>
      </p:sp>
      <p:sp>
        <p:nvSpPr>
          <p:cNvPr id="5" name="Content Placeholder 1"/>
          <p:cNvSpPr txBox="1">
            <a:spLocks noGrp="1"/>
          </p:cNvSpPr>
          <p:nvPr>
            <p:ph idx="1"/>
          </p:nvPr>
        </p:nvSpPr>
        <p:spPr bwMode="auto">
          <a:xfrm>
            <a:off x="457200" y="1304545"/>
            <a:ext cx="4535714" cy="4840224"/>
          </a:xfrm>
          <a:prstGeom prst="rect">
            <a:avLst/>
          </a:prstGeom>
          <a:noFill/>
          <a:ln w="88900" cmpd="tri">
            <a:solidFill>
              <a:schemeClr val="accent1">
                <a:lumMod val="50000"/>
              </a:schemeClr>
            </a:solidFill>
            <a:miter lim="800000"/>
            <a:headEnd/>
            <a:tailEnd/>
          </a:ln>
        </p:spPr>
        <p:txBody>
          <a:bodyPr vert="horz" wrap="square" lIns="274320" tIns="182880" rIns="274320" bIns="182880" numCol="1" anchor="t" anchorCtr="0" compatLnSpc="1">
            <a:prstTxWarp prst="textNoShape">
              <a:avLst/>
            </a:prstTxWarp>
            <a:normAutofit/>
          </a:bodyPr>
          <a:lstStyle/>
          <a:p>
            <a:pPr marL="342900" marR="0" lvl="0" indent="-342900" algn="l" defTabSz="457200" rtl="0" eaLnBrk="0" fontAlgn="base" latinLnBrk="0" hangingPunct="0">
              <a:lnSpc>
                <a:spcPct val="100000"/>
              </a:lnSpc>
              <a:spcBef>
                <a:spcPct val="20000"/>
              </a:spcBef>
              <a:spcAft>
                <a:spcPct val="0"/>
              </a:spcAft>
              <a:buClrTx/>
              <a:buSzTx/>
              <a:buFontTx/>
              <a:buNone/>
              <a:tabLst/>
              <a:defRPr/>
            </a:pPr>
            <a:endParaRPr kumimoji="0" lang="en-US" sz="2400" b="1" i="0" u="none" strike="noStrike" kern="1200" cap="none" spc="0" normalizeH="0" baseline="0" noProof="0" dirty="0" smtClean="0">
              <a:ln>
                <a:noFill/>
              </a:ln>
              <a:solidFill>
                <a:schemeClr val="tx1"/>
              </a:solidFill>
              <a:effectLst/>
              <a:uLnTx/>
              <a:uFillTx/>
              <a:latin typeface="+mn-lt"/>
              <a:ea typeface="ＭＳ Ｐゴシック" pitchFamily="-108" charset="-128"/>
              <a:cs typeface="ＭＳ Ｐゴシック" pitchFamily="-108" charset="-128"/>
            </a:endParaRPr>
          </a:p>
          <a:p>
            <a:pPr marL="342900" marR="0" lvl="0" indent="-342900" algn="ctr" defTabSz="457200" rtl="0" eaLnBrk="0" fontAlgn="base" latinLnBrk="0" hangingPunct="0">
              <a:lnSpc>
                <a:spcPct val="100000"/>
              </a:lnSpc>
              <a:spcBef>
                <a:spcPct val="20000"/>
              </a:spcBef>
              <a:spcAft>
                <a:spcPct val="0"/>
              </a:spcAft>
              <a:buClrTx/>
              <a:buSzTx/>
              <a:buFont typeface="Arial" pitchFamily="-106"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ＭＳ Ｐゴシック" pitchFamily="-108" charset="-128"/>
                <a:cs typeface="ＭＳ Ｐゴシック" pitchFamily="-108" charset="-128"/>
              </a:rPr>
              <a:t>The U.S. anticipates a </a:t>
            </a:r>
            <a:r>
              <a:rPr kumimoji="0" lang="en-US" sz="2400" b="1" i="0" u="none" strike="noStrike" kern="1200" cap="none" spc="0" normalizeH="0" baseline="0" noProof="0" dirty="0" smtClean="0">
                <a:ln>
                  <a:noFill/>
                </a:ln>
                <a:solidFill>
                  <a:schemeClr val="tx1"/>
                </a:solidFill>
                <a:effectLst/>
                <a:uLnTx/>
                <a:uFillTx/>
                <a:latin typeface="+mn-lt"/>
                <a:ea typeface="ＭＳ Ｐゴシック" pitchFamily="-108" charset="-128"/>
                <a:cs typeface="ＭＳ Ｐゴシック" pitchFamily="-108" charset="-128"/>
              </a:rPr>
              <a:t>pipeline shortage </a:t>
            </a:r>
            <a:r>
              <a:rPr kumimoji="0" lang="en-US" sz="2400" b="0" i="0" u="none" strike="noStrike" kern="1200" cap="none" spc="0" normalizeH="0" baseline="0" noProof="0" dirty="0" smtClean="0">
                <a:ln>
                  <a:noFill/>
                </a:ln>
                <a:solidFill>
                  <a:schemeClr val="tx1"/>
                </a:solidFill>
                <a:effectLst/>
                <a:uLnTx/>
                <a:uFillTx/>
                <a:latin typeface="+mn-lt"/>
                <a:ea typeface="ＭＳ Ｐゴシック" pitchFamily="-108" charset="-128"/>
                <a:cs typeface="ＭＳ Ｐゴシック" pitchFamily="-108" charset="-128"/>
              </a:rPr>
              <a:t>of </a:t>
            </a:r>
            <a:r>
              <a:rPr kumimoji="0" lang="en-US" sz="2400" b="0" i="0" u="none" strike="noStrike" kern="1200" cap="none" spc="0" normalizeH="0" baseline="0" noProof="0" dirty="0" smtClean="0">
                <a:ln>
                  <a:noFill/>
                </a:ln>
                <a:solidFill>
                  <a:schemeClr val="tx1"/>
                </a:solidFill>
                <a:effectLst/>
                <a:uLnTx/>
                <a:uFillTx/>
                <a:latin typeface="+mn-lt"/>
                <a:ea typeface="ＭＳ Ｐゴシック" pitchFamily="-108" charset="-128"/>
                <a:cs typeface="ＭＳ Ｐゴシック" pitchFamily="-108" charset="-128"/>
              </a:rPr>
              <a:t>students</a:t>
            </a:r>
            <a:endParaRPr kumimoji="0" lang="en-US" sz="2400" b="0" i="0" u="none" strike="noStrike" kern="1200" cap="none" spc="0" normalizeH="0" baseline="0" noProof="0" dirty="0" smtClean="0">
              <a:ln>
                <a:noFill/>
              </a:ln>
              <a:solidFill>
                <a:schemeClr val="tx1"/>
              </a:solidFill>
              <a:effectLst/>
              <a:uLnTx/>
              <a:uFillTx/>
              <a:latin typeface="+mn-lt"/>
              <a:ea typeface="ＭＳ Ｐゴシック" pitchFamily="-108" charset="-128"/>
              <a:cs typeface="ＭＳ Ｐゴシック" pitchFamily="-108" charset="-128"/>
            </a:endParaRPr>
          </a:p>
          <a:p>
            <a:pPr marL="342900" marR="0" lvl="0" indent="-342900" algn="ctr" defTabSz="457200" rtl="0" eaLnBrk="0" fontAlgn="base" latinLnBrk="0" hangingPunct="0">
              <a:lnSpc>
                <a:spcPct val="100000"/>
              </a:lnSpc>
              <a:spcBef>
                <a:spcPct val="20000"/>
              </a:spcBef>
              <a:spcAft>
                <a:spcPct val="0"/>
              </a:spcAft>
              <a:buClrTx/>
              <a:buSzTx/>
              <a:buFont typeface="Arial" pitchFamily="-106"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ＭＳ Ｐゴシック" pitchFamily="-108" charset="-128"/>
                <a:cs typeface="ＭＳ Ｐゴシック" pitchFamily="-108" charset="-128"/>
              </a:rPr>
              <a:t>prepared </a:t>
            </a:r>
            <a:r>
              <a:rPr kumimoji="0" lang="en-US" sz="2400" b="0" i="0" u="none" strike="noStrike" kern="1200" cap="none" spc="0" normalizeH="0" baseline="0" noProof="0" dirty="0" smtClean="0">
                <a:ln>
                  <a:noFill/>
                </a:ln>
                <a:solidFill>
                  <a:schemeClr val="tx1"/>
                </a:solidFill>
                <a:effectLst/>
                <a:uLnTx/>
                <a:uFillTx/>
                <a:latin typeface="+mn-lt"/>
                <a:ea typeface="ＭＳ Ｐゴシック" pitchFamily="-108" charset="-128"/>
                <a:cs typeface="ＭＳ Ｐゴシック" pitchFamily="-108" charset="-128"/>
              </a:rPr>
              <a:t>to enter the clean energy sector </a:t>
            </a:r>
          </a:p>
          <a:p>
            <a:pPr marL="342900" marR="0" lvl="0" indent="-342900" algn="ctr" defTabSz="457200" rtl="0" eaLnBrk="0" fontAlgn="base" latinLnBrk="0" hangingPunct="0">
              <a:lnSpc>
                <a:spcPct val="100000"/>
              </a:lnSpc>
              <a:spcBef>
                <a:spcPct val="20000"/>
              </a:spcBef>
              <a:spcAft>
                <a:spcPct val="0"/>
              </a:spcAft>
              <a:buClrTx/>
              <a:buSzTx/>
              <a:buFont typeface="Arial" pitchFamily="-106"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ＭＳ Ｐゴシック" pitchFamily="-108" charset="-128"/>
                <a:cs typeface="ＭＳ Ｐゴシック" pitchFamily="-108" charset="-128"/>
              </a:rPr>
              <a:t>unless changes are made to attract, engage, educate  </a:t>
            </a:r>
          </a:p>
          <a:p>
            <a:pPr marL="342900" marR="0" lvl="0" indent="-342900" algn="ctr" defTabSz="457200" rtl="0" eaLnBrk="0" fontAlgn="base" latinLnBrk="0" hangingPunct="0">
              <a:lnSpc>
                <a:spcPct val="100000"/>
              </a:lnSpc>
              <a:spcBef>
                <a:spcPct val="20000"/>
              </a:spcBef>
              <a:spcAft>
                <a:spcPct val="0"/>
              </a:spcAft>
              <a:buClrTx/>
              <a:buSzTx/>
              <a:buFont typeface="Arial" pitchFamily="-106" charset="0"/>
              <a:buNone/>
              <a:tabLst/>
              <a:defRPr/>
            </a:pPr>
            <a:r>
              <a:rPr kumimoji="0" lang="en-US" sz="2400" b="0" i="0" u="none" strike="noStrike" kern="1200" cap="none" spc="0" normalizeH="0" baseline="0" noProof="0" dirty="0" smtClean="0">
                <a:ln>
                  <a:noFill/>
                </a:ln>
                <a:solidFill>
                  <a:schemeClr val="tx1"/>
                </a:solidFill>
                <a:effectLst/>
                <a:uLnTx/>
                <a:uFillTx/>
                <a:latin typeface="+mn-lt"/>
                <a:ea typeface="ＭＳ Ｐゴシック" pitchFamily="-108" charset="-128"/>
                <a:cs typeface="ＭＳ Ｐゴシック" pitchFamily="-108" charset="-128"/>
              </a:rPr>
              <a:t>and train </a:t>
            </a:r>
            <a:r>
              <a:rPr kumimoji="0" lang="en-US" sz="2400" b="0" i="0" u="none" strike="noStrike" kern="1200" cap="none" spc="0" normalizeH="0" baseline="0" noProof="0" dirty="0" smtClean="0">
                <a:ln>
                  <a:noFill/>
                </a:ln>
                <a:solidFill>
                  <a:schemeClr val="tx1"/>
                </a:solidFill>
                <a:effectLst/>
                <a:uLnTx/>
                <a:uFillTx/>
                <a:latin typeface="+mn-lt"/>
                <a:ea typeface="ＭＳ Ｐゴシック" pitchFamily="-108" charset="-128"/>
                <a:cs typeface="ＭＳ Ｐゴシック" pitchFamily="-108" charset="-128"/>
              </a:rPr>
              <a:t>students.</a:t>
            </a:r>
            <a:endParaRPr kumimoji="0" lang="en-US" sz="2000" b="0" i="0" u="none" strike="noStrike" kern="1200" cap="none" spc="0" normalizeH="0" baseline="0" noProof="0" dirty="0">
              <a:ln>
                <a:noFill/>
              </a:ln>
              <a:solidFill>
                <a:schemeClr val="tx1"/>
              </a:solidFill>
              <a:effectLst/>
              <a:uLnTx/>
              <a:uFillTx/>
              <a:latin typeface="+mn-lt"/>
              <a:ea typeface="ＭＳ Ｐゴシック" pitchFamily="-108" charset="-128"/>
              <a:cs typeface="ＭＳ Ｐゴシック" pitchFamily="-108" charset="-128"/>
            </a:endParaRPr>
          </a:p>
        </p:txBody>
      </p:sp>
      <p:pic>
        <p:nvPicPr>
          <p:cNvPr id="4" name="Picture 3" descr="ragsreport_2.jpg"/>
          <p:cNvPicPr>
            <a:picLocks noChangeAspect="1"/>
          </p:cNvPicPr>
          <p:nvPr/>
        </p:nvPicPr>
        <p:blipFill>
          <a:blip r:embed="rId2"/>
          <a:stretch>
            <a:fillRect/>
          </a:stretch>
        </p:blipFill>
        <p:spPr>
          <a:xfrm>
            <a:off x="5224688" y="1245280"/>
            <a:ext cx="3451767" cy="498435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5791200" cy="1143000"/>
          </a:xfrm>
        </p:spPr>
        <p:txBody>
          <a:bodyPr>
            <a:normAutofit fontScale="90000"/>
          </a:bodyPr>
          <a:lstStyle/>
          <a:p>
            <a:pPr algn="ctr"/>
            <a:r>
              <a:rPr lang="en-US" dirty="0" smtClean="0">
                <a:solidFill>
                  <a:srgbClr val="002060"/>
                </a:solidFill>
              </a:rPr>
              <a:t>Mentoring – A Major Part of the Solution</a:t>
            </a:r>
            <a:endParaRPr lang="en-US" dirty="0">
              <a:solidFill>
                <a:srgbClr val="002060"/>
              </a:solidFill>
            </a:endParaRPr>
          </a:p>
        </p:txBody>
      </p:sp>
      <p:sp>
        <p:nvSpPr>
          <p:cNvPr id="2" name="Content Placeholder 1"/>
          <p:cNvSpPr>
            <a:spLocks noGrp="1"/>
          </p:cNvSpPr>
          <p:nvPr>
            <p:ph idx="1"/>
          </p:nvPr>
        </p:nvSpPr>
        <p:spPr>
          <a:xfrm>
            <a:off x="-1" y="1204686"/>
            <a:ext cx="4136571" cy="5262789"/>
          </a:xfrm>
        </p:spPr>
        <p:txBody>
          <a:bodyPr>
            <a:normAutofit fontScale="70000" lnSpcReduction="20000"/>
          </a:bodyPr>
          <a:lstStyle/>
          <a:p>
            <a:pPr>
              <a:buNone/>
            </a:pPr>
            <a:r>
              <a:rPr lang="en-US" dirty="0" smtClean="0"/>
              <a:t>Mentoring is particularly suited in STEM to help with diversity because STEM is a social networking activity:</a:t>
            </a:r>
          </a:p>
          <a:p>
            <a:pPr lvl="1"/>
            <a:r>
              <a:rPr lang="en-US" dirty="0" smtClean="0"/>
              <a:t>“If I have seen further it is by standing on the shoulders of giants.” –Isaac Newton, 1676</a:t>
            </a:r>
          </a:p>
          <a:p>
            <a:pPr lvl="1"/>
            <a:r>
              <a:rPr lang="en-US" dirty="0" smtClean="0"/>
              <a:t>The “Golden Circle” Phenomenon</a:t>
            </a:r>
          </a:p>
          <a:p>
            <a:pPr lvl="1"/>
            <a:r>
              <a:rPr lang="en-US" dirty="0" smtClean="0"/>
              <a:t>Recommendations are a Key to Career Advancement</a:t>
            </a:r>
          </a:p>
          <a:p>
            <a:pPr>
              <a:buNone/>
            </a:pPr>
            <a:endParaRPr lang="en-US" dirty="0" smtClean="0"/>
          </a:p>
          <a:p>
            <a:pPr>
              <a:buNone/>
            </a:pPr>
            <a:r>
              <a:rPr lang="en-US" dirty="0" smtClean="0"/>
              <a:t>Ways to Get Mentoring:</a:t>
            </a:r>
          </a:p>
          <a:p>
            <a:r>
              <a:rPr lang="en-US" dirty="0" smtClean="0"/>
              <a:t>At a College/University</a:t>
            </a:r>
          </a:p>
          <a:p>
            <a:r>
              <a:rPr lang="en-US" dirty="0" smtClean="0"/>
              <a:t>At a Research Internship</a:t>
            </a:r>
          </a:p>
          <a:p>
            <a:r>
              <a:rPr lang="en-US" dirty="0" smtClean="0"/>
              <a:t>Through Professional Societies</a:t>
            </a:r>
            <a:endParaRPr lang="en-US" dirty="0"/>
          </a:p>
        </p:txBody>
      </p:sp>
      <p:pic>
        <p:nvPicPr>
          <p:cNvPr id="5" name="Picture 4" descr="argonne women.JPG"/>
          <p:cNvPicPr>
            <a:picLocks noChangeAspect="1"/>
          </p:cNvPicPr>
          <p:nvPr/>
        </p:nvPicPr>
        <p:blipFill>
          <a:blip r:embed="rId2"/>
          <a:stretch>
            <a:fillRect/>
          </a:stretch>
        </p:blipFill>
        <p:spPr>
          <a:xfrm>
            <a:off x="4165601" y="1117601"/>
            <a:ext cx="4978400" cy="3569072"/>
          </a:xfrm>
          <a:prstGeom prst="rect">
            <a:avLst/>
          </a:prstGeom>
        </p:spPr>
      </p:pic>
      <p:sp>
        <p:nvSpPr>
          <p:cNvPr id="6" name="TextBox 5"/>
          <p:cNvSpPr txBox="1"/>
          <p:nvPr/>
        </p:nvSpPr>
        <p:spPr>
          <a:xfrm>
            <a:off x="4296229" y="4833256"/>
            <a:ext cx="4847771" cy="954107"/>
          </a:xfrm>
          <a:prstGeom prst="rect">
            <a:avLst/>
          </a:prstGeom>
          <a:noFill/>
        </p:spPr>
        <p:txBody>
          <a:bodyPr wrap="square" rtlCol="0">
            <a:spAutoFit/>
          </a:bodyPr>
          <a:lstStyle/>
          <a:p>
            <a:r>
              <a:rPr lang="en-US" sz="1400" dirty="0" smtClean="0"/>
              <a:t>At its annual "Science Careers in Search of Women", Argonne National Laboratory demonstrates to 350 young women from Chicago-area high schools why a career in science might be right for them.</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5791200" cy="1143000"/>
          </a:xfrm>
        </p:spPr>
        <p:txBody>
          <a:bodyPr>
            <a:normAutofit fontScale="90000"/>
          </a:bodyPr>
          <a:lstStyle/>
          <a:p>
            <a:pPr algn="ctr"/>
            <a:r>
              <a:rPr lang="en-US" dirty="0" smtClean="0">
                <a:solidFill>
                  <a:srgbClr val="002060"/>
                </a:solidFill>
              </a:rPr>
              <a:t>Clark Atlanta Sustainable Campus</a:t>
            </a:r>
            <a:endParaRPr lang="en-US" dirty="0">
              <a:solidFill>
                <a:srgbClr val="002060"/>
              </a:solidFill>
            </a:endParaRPr>
          </a:p>
        </p:txBody>
      </p:sp>
      <p:sp>
        <p:nvSpPr>
          <p:cNvPr id="2" name="Content Placeholder 1"/>
          <p:cNvSpPr>
            <a:spLocks noGrp="1"/>
          </p:cNvSpPr>
          <p:nvPr>
            <p:ph idx="1"/>
          </p:nvPr>
        </p:nvSpPr>
        <p:spPr>
          <a:xfrm>
            <a:off x="0" y="1378857"/>
            <a:ext cx="3744686" cy="5088618"/>
          </a:xfrm>
        </p:spPr>
        <p:txBody>
          <a:bodyPr>
            <a:normAutofit fontScale="70000" lnSpcReduction="20000"/>
          </a:bodyPr>
          <a:lstStyle/>
          <a:p>
            <a:r>
              <a:rPr lang="en-US" dirty="0" smtClean="0"/>
              <a:t>Host to this year's High School Energy Summer Institute (HESI)</a:t>
            </a:r>
          </a:p>
          <a:p>
            <a:r>
              <a:rPr lang="en-US" dirty="0" smtClean="0"/>
              <a:t>Train and promote energy science and engineering, multi-disciplinary educational and research among high school students</a:t>
            </a:r>
          </a:p>
          <a:p>
            <a:r>
              <a:rPr lang="en-US" dirty="0" smtClean="0"/>
              <a:t>Instructors from Department of Energy (DOE), the Environmental Protection Agency (EPA), Clark Atlanta University, National Wildlife Federation, </a:t>
            </a:r>
            <a:r>
              <a:rPr lang="en-US" dirty="0" err="1" smtClean="0"/>
              <a:t>Metso</a:t>
            </a:r>
            <a:r>
              <a:rPr lang="en-US" dirty="0" smtClean="0"/>
              <a:t> Corporation, local government </a:t>
            </a:r>
            <a:endParaRPr lang="en-US" dirty="0"/>
          </a:p>
        </p:txBody>
      </p:sp>
      <p:sp>
        <p:nvSpPr>
          <p:cNvPr id="6" name="TextBox 5"/>
          <p:cNvSpPr txBox="1"/>
          <p:nvPr/>
        </p:nvSpPr>
        <p:spPr>
          <a:xfrm>
            <a:off x="4049487" y="5515428"/>
            <a:ext cx="4847771" cy="954107"/>
          </a:xfrm>
          <a:prstGeom prst="rect">
            <a:avLst/>
          </a:prstGeom>
          <a:noFill/>
        </p:spPr>
        <p:txBody>
          <a:bodyPr wrap="square" rtlCol="0">
            <a:spAutoFit/>
          </a:bodyPr>
          <a:lstStyle/>
          <a:p>
            <a:r>
              <a:rPr lang="en-US" sz="1400" dirty="0" smtClean="0"/>
              <a:t>During the program, the students were introduced and trained in the areas of alternative and renewable energy, recycling, conservation, weatherization, enabling technologies and training. </a:t>
            </a:r>
            <a:endParaRPr lang="en-US" sz="1400" dirty="0"/>
          </a:p>
        </p:txBody>
      </p:sp>
      <p:pic>
        <p:nvPicPr>
          <p:cNvPr id="1026" name="Picture 1" descr="image001"/>
          <p:cNvPicPr>
            <a:picLocks noChangeAspect="1" noChangeArrowheads="1"/>
          </p:cNvPicPr>
          <p:nvPr/>
        </p:nvPicPr>
        <p:blipFill>
          <a:blip r:embed="rId2"/>
          <a:srcRect/>
          <a:stretch>
            <a:fillRect/>
          </a:stretch>
        </p:blipFill>
        <p:spPr bwMode="auto">
          <a:xfrm>
            <a:off x="3628571" y="1451429"/>
            <a:ext cx="5519384" cy="3918857"/>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p:cNvSpPr>
            <a:spLocks noGrp="1"/>
          </p:cNvSpPr>
          <p:nvPr>
            <p:ph type="title"/>
          </p:nvPr>
        </p:nvSpPr>
        <p:spPr>
          <a:xfrm>
            <a:off x="0" y="0"/>
            <a:ext cx="5863771" cy="856343"/>
          </a:xfrm>
        </p:spPr>
        <p:txBody>
          <a:bodyPr>
            <a:normAutofit/>
          </a:bodyPr>
          <a:lstStyle/>
          <a:p>
            <a:r>
              <a:rPr lang="en-US" sz="3200" dirty="0" smtClean="0">
                <a:solidFill>
                  <a:srgbClr val="002060"/>
                </a:solidFill>
                <a:latin typeface="Arial" charset="0"/>
                <a:cs typeface="Arial" charset="0"/>
              </a:rPr>
              <a:t> </a:t>
            </a:r>
            <a:r>
              <a:rPr lang="en-US" sz="3200" b="1" dirty="0" smtClean="0">
                <a:solidFill>
                  <a:srgbClr val="002060"/>
                </a:solidFill>
                <a:latin typeface="Arial" charset="0"/>
                <a:cs typeface="Arial" charset="0"/>
              </a:rPr>
              <a:t>DOE Student Ambassadors</a:t>
            </a:r>
            <a:endParaRPr lang="en-US" sz="3200" b="1" i="1" dirty="0" smtClean="0">
              <a:solidFill>
                <a:srgbClr val="002060"/>
              </a:solidFill>
              <a:latin typeface="Arial" charset="0"/>
              <a:cs typeface="Arial" charset="0"/>
            </a:endParaRPr>
          </a:p>
        </p:txBody>
      </p:sp>
      <p:sp>
        <p:nvSpPr>
          <p:cNvPr id="9221" name="Rectangle 5"/>
          <p:cNvSpPr>
            <a:spLocks noChangeArrowheads="1"/>
          </p:cNvSpPr>
          <p:nvPr/>
        </p:nvSpPr>
        <p:spPr bwMode="auto">
          <a:xfrm>
            <a:off x="0" y="972457"/>
            <a:ext cx="3512457" cy="4909036"/>
          </a:xfrm>
          <a:prstGeom prst="rect">
            <a:avLst/>
          </a:prstGeom>
          <a:solidFill>
            <a:schemeClr val="bg1"/>
          </a:solidFill>
          <a:ln w="9525">
            <a:noFill/>
            <a:miter lim="800000"/>
            <a:headEnd/>
            <a:tailEnd/>
          </a:ln>
        </p:spPr>
        <p:txBody>
          <a:bodyPr wrap="square">
            <a:spAutoFit/>
          </a:bodyPr>
          <a:lstStyle/>
          <a:p>
            <a:pPr>
              <a:spcAft>
                <a:spcPts val="600"/>
              </a:spcAft>
              <a:buFont typeface="Arial" pitchFamily="34" charset="0"/>
              <a:buChar char="•"/>
              <a:defRPr/>
            </a:pPr>
            <a:r>
              <a:rPr lang="en-US" dirty="0" smtClean="0">
                <a:solidFill>
                  <a:schemeClr val="bg2">
                    <a:lumMod val="10000"/>
                  </a:schemeClr>
                </a:solidFill>
              </a:rPr>
              <a:t>  College students        come to National Laboratories to work with researchers and scientists.</a:t>
            </a:r>
          </a:p>
          <a:p>
            <a:pPr>
              <a:spcAft>
                <a:spcPts val="600"/>
              </a:spcAft>
              <a:defRPr/>
            </a:pPr>
            <a:endParaRPr lang="en-US" dirty="0" smtClean="0">
              <a:solidFill>
                <a:schemeClr val="bg2">
                  <a:lumMod val="10000"/>
                </a:schemeClr>
              </a:solidFill>
            </a:endParaRPr>
          </a:p>
          <a:p>
            <a:pPr>
              <a:spcAft>
                <a:spcPts val="600"/>
              </a:spcAft>
              <a:buFont typeface="Arial" pitchFamily="34" charset="0"/>
              <a:buChar char="•"/>
              <a:defRPr/>
            </a:pPr>
            <a:r>
              <a:rPr lang="en-US" dirty="0" smtClean="0">
                <a:solidFill>
                  <a:schemeClr val="bg2">
                    <a:lumMod val="10000"/>
                  </a:schemeClr>
                </a:solidFill>
              </a:rPr>
              <a:t> Our Student Ambassadors connect their campus to the DOE through presentations, networking, and events.</a:t>
            </a:r>
          </a:p>
          <a:p>
            <a:pPr algn="ctr">
              <a:spcAft>
                <a:spcPts val="600"/>
              </a:spcAft>
              <a:defRPr/>
            </a:pPr>
            <a:endParaRPr lang="en-US" sz="1000" b="1" dirty="0" smtClean="0">
              <a:solidFill>
                <a:schemeClr val="bg2">
                  <a:lumMod val="10000"/>
                </a:schemeClr>
              </a:solidFill>
              <a:latin typeface="+mn-lt"/>
            </a:endParaRPr>
          </a:p>
        </p:txBody>
      </p:sp>
      <p:sp>
        <p:nvSpPr>
          <p:cNvPr id="6" name="Rectangle 5"/>
          <p:cNvSpPr/>
          <p:nvPr/>
        </p:nvSpPr>
        <p:spPr>
          <a:xfrm>
            <a:off x="0" y="6143628"/>
            <a:ext cx="7633821" cy="400110"/>
          </a:xfrm>
          <a:prstGeom prst="rect">
            <a:avLst/>
          </a:prstGeom>
        </p:spPr>
        <p:txBody>
          <a:bodyPr wrap="square">
            <a:spAutoFit/>
          </a:bodyPr>
          <a:lstStyle/>
          <a:p>
            <a:r>
              <a:rPr lang="en-US" sz="2000" b="1" dirty="0" smtClean="0"/>
              <a:t>For more: http://energy.gov/scholarships&amp;internships.htm</a:t>
            </a:r>
            <a:endParaRPr lang="en-US" sz="2000" b="1" dirty="0"/>
          </a:p>
        </p:txBody>
      </p:sp>
      <p:pic>
        <p:nvPicPr>
          <p:cNvPr id="7" name="Picture 6" descr="agronne student.jpg"/>
          <p:cNvPicPr>
            <a:picLocks noChangeAspect="1"/>
          </p:cNvPicPr>
          <p:nvPr/>
        </p:nvPicPr>
        <p:blipFill>
          <a:blip r:embed="rId3"/>
          <a:stretch>
            <a:fillRect/>
          </a:stretch>
        </p:blipFill>
        <p:spPr>
          <a:xfrm>
            <a:off x="3883247" y="1570264"/>
            <a:ext cx="4807181" cy="3605386"/>
          </a:xfrm>
          <a:prstGeom prst="rect">
            <a:avLst/>
          </a:prstGeom>
        </p:spPr>
      </p:pic>
      <p:sp>
        <p:nvSpPr>
          <p:cNvPr id="9" name="TextBox 8"/>
          <p:cNvSpPr txBox="1"/>
          <p:nvPr/>
        </p:nvSpPr>
        <p:spPr>
          <a:xfrm>
            <a:off x="3860800" y="5268686"/>
            <a:ext cx="4891314" cy="738664"/>
          </a:xfrm>
          <a:prstGeom prst="rect">
            <a:avLst/>
          </a:prstGeom>
          <a:noFill/>
        </p:spPr>
        <p:txBody>
          <a:bodyPr wrap="square" rtlCol="0">
            <a:spAutoFit/>
          </a:bodyPr>
          <a:lstStyle/>
          <a:p>
            <a:r>
              <a:rPr lang="en-US" sz="1400" dirty="0" smtClean="0"/>
              <a:t>Sean Mills is obtaining photomicrographs of particle debris that are generated during friction and wear tests. He’s a 2009 intern at Argonne National Lab.</a:t>
            </a:r>
            <a:endParaRPr lang="en-US"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p:cNvSpPr>
            <a:spLocks noGrp="1"/>
          </p:cNvSpPr>
          <p:nvPr>
            <p:ph type="title"/>
          </p:nvPr>
        </p:nvSpPr>
        <p:spPr>
          <a:xfrm>
            <a:off x="0" y="0"/>
            <a:ext cx="5977719" cy="1143001"/>
          </a:xfrm>
        </p:spPr>
        <p:txBody>
          <a:bodyPr>
            <a:normAutofit/>
          </a:bodyPr>
          <a:lstStyle/>
          <a:p>
            <a:pPr eaLnBrk="1" hangingPunct="1"/>
            <a:r>
              <a:rPr lang="en-US" sz="3200" b="1" dirty="0" smtClean="0">
                <a:solidFill>
                  <a:srgbClr val="002060"/>
                </a:solidFill>
                <a:latin typeface="Arial" charset="0"/>
                <a:cs typeface="Arial" charset="0"/>
              </a:rPr>
              <a:t>Faculty and Student Teams</a:t>
            </a:r>
            <a:endParaRPr lang="en-US" sz="3200" b="1" i="1" dirty="0" smtClean="0">
              <a:solidFill>
                <a:srgbClr val="002060"/>
              </a:solidFill>
              <a:latin typeface="Arial" charset="0"/>
              <a:cs typeface="Arial" charset="0"/>
            </a:endParaRPr>
          </a:p>
        </p:txBody>
      </p:sp>
      <p:sp>
        <p:nvSpPr>
          <p:cNvPr id="9221" name="Rectangle 5"/>
          <p:cNvSpPr>
            <a:spLocks noChangeArrowheads="1"/>
          </p:cNvSpPr>
          <p:nvPr/>
        </p:nvSpPr>
        <p:spPr bwMode="auto">
          <a:xfrm>
            <a:off x="0" y="1141245"/>
            <a:ext cx="3483429" cy="3416320"/>
          </a:xfrm>
          <a:prstGeom prst="rect">
            <a:avLst/>
          </a:prstGeom>
          <a:solidFill>
            <a:schemeClr val="bg1"/>
          </a:solidFill>
          <a:ln w="9525">
            <a:noFill/>
            <a:miter lim="800000"/>
            <a:headEnd/>
            <a:tailEnd/>
          </a:ln>
        </p:spPr>
        <p:txBody>
          <a:bodyPr wrap="square">
            <a:spAutoFit/>
          </a:bodyPr>
          <a:lstStyle/>
          <a:p>
            <a:pPr algn="ctr">
              <a:spcAft>
                <a:spcPts val="600"/>
              </a:spcAft>
              <a:defRPr/>
            </a:pPr>
            <a:r>
              <a:rPr lang="en-US" dirty="0" smtClean="0"/>
              <a:t>The </a:t>
            </a:r>
            <a:r>
              <a:rPr lang="en-US" dirty="0" err="1" smtClean="0"/>
              <a:t>FaST</a:t>
            </a:r>
            <a:r>
              <a:rPr lang="en-US" dirty="0" smtClean="0"/>
              <a:t> teams work collaboratively with the scientists at DOE National Laboratories on cutting-edge science and technology projects and become part of the DOE system through training and mentorship.</a:t>
            </a:r>
            <a:endParaRPr lang="en-US" sz="1000" b="1" dirty="0" smtClean="0">
              <a:solidFill>
                <a:schemeClr val="bg2">
                  <a:lumMod val="10000"/>
                </a:schemeClr>
              </a:solidFill>
              <a:latin typeface="+mn-lt"/>
            </a:endParaRPr>
          </a:p>
        </p:txBody>
      </p:sp>
      <p:sp>
        <p:nvSpPr>
          <p:cNvPr id="6" name="Rectangle 5"/>
          <p:cNvSpPr/>
          <p:nvPr/>
        </p:nvSpPr>
        <p:spPr>
          <a:xfrm>
            <a:off x="0" y="6143628"/>
            <a:ext cx="7633821" cy="400110"/>
          </a:xfrm>
          <a:prstGeom prst="rect">
            <a:avLst/>
          </a:prstGeom>
        </p:spPr>
        <p:txBody>
          <a:bodyPr wrap="square">
            <a:spAutoFit/>
          </a:bodyPr>
          <a:lstStyle/>
          <a:p>
            <a:r>
              <a:rPr lang="en-US" sz="2000" b="1" dirty="0" smtClean="0"/>
              <a:t>For more information: </a:t>
            </a:r>
            <a:r>
              <a:rPr lang="en-US" sz="2000" dirty="0" smtClean="0">
                <a:hlinkClick r:id="rId3"/>
              </a:rPr>
              <a:t>http://science.energy.gov/wdts/fast/</a:t>
            </a:r>
            <a:endParaRPr lang="en-US" sz="2000" b="1" dirty="0"/>
          </a:p>
        </p:txBody>
      </p:sp>
      <p:pic>
        <p:nvPicPr>
          <p:cNvPr id="69634" name="Picture 2" descr="BNL FaST Team"/>
          <p:cNvPicPr>
            <a:picLocks noChangeAspect="1" noChangeArrowheads="1"/>
          </p:cNvPicPr>
          <p:nvPr/>
        </p:nvPicPr>
        <p:blipFill>
          <a:blip r:embed="rId4"/>
          <a:srcRect l="10284" r="10386"/>
          <a:stretch>
            <a:fillRect/>
          </a:stretch>
        </p:blipFill>
        <p:spPr bwMode="auto">
          <a:xfrm>
            <a:off x="3556000" y="1190171"/>
            <a:ext cx="5588000" cy="4097649"/>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p:cNvSpPr>
            <a:spLocks noGrp="1"/>
          </p:cNvSpPr>
          <p:nvPr>
            <p:ph type="title"/>
          </p:nvPr>
        </p:nvSpPr>
        <p:spPr>
          <a:xfrm>
            <a:off x="0" y="0"/>
            <a:ext cx="5977719" cy="1143001"/>
          </a:xfrm>
        </p:spPr>
        <p:txBody>
          <a:bodyPr>
            <a:normAutofit fontScale="90000"/>
          </a:bodyPr>
          <a:lstStyle/>
          <a:p>
            <a:pPr eaLnBrk="1" hangingPunct="1"/>
            <a:r>
              <a:rPr lang="en-US" sz="3600" b="1" dirty="0" smtClean="0">
                <a:solidFill>
                  <a:srgbClr val="002060"/>
                </a:solidFill>
                <a:latin typeface="Arial" charset="0"/>
                <a:cs typeface="Arial" charset="0"/>
              </a:rPr>
              <a:t>American Indian Research and Education Initiati</a:t>
            </a:r>
            <a:r>
              <a:rPr lang="en-US" sz="3600" b="1" dirty="0" smtClean="0">
                <a:solidFill>
                  <a:schemeClr val="tx2">
                    <a:lumMod val="50000"/>
                  </a:schemeClr>
                </a:solidFill>
                <a:latin typeface="Arial" charset="0"/>
                <a:cs typeface="Arial" charset="0"/>
              </a:rPr>
              <a:t>ve</a:t>
            </a:r>
            <a:endParaRPr lang="en-US" sz="2000" b="1" i="1" dirty="0" smtClean="0">
              <a:solidFill>
                <a:schemeClr val="tx2">
                  <a:lumMod val="50000"/>
                </a:schemeClr>
              </a:solidFill>
              <a:latin typeface="Arial" charset="0"/>
              <a:cs typeface="Arial" charset="0"/>
            </a:endParaRPr>
          </a:p>
        </p:txBody>
      </p:sp>
      <p:sp>
        <p:nvSpPr>
          <p:cNvPr id="9221" name="Rectangle 5"/>
          <p:cNvSpPr>
            <a:spLocks noChangeArrowheads="1"/>
          </p:cNvSpPr>
          <p:nvPr/>
        </p:nvSpPr>
        <p:spPr bwMode="auto">
          <a:xfrm>
            <a:off x="174171" y="1358959"/>
            <a:ext cx="3483429" cy="4154984"/>
          </a:xfrm>
          <a:prstGeom prst="rect">
            <a:avLst/>
          </a:prstGeom>
          <a:solidFill>
            <a:schemeClr val="bg1"/>
          </a:solidFill>
          <a:ln w="9525">
            <a:noFill/>
            <a:miter lim="800000"/>
            <a:headEnd/>
            <a:tailEnd/>
          </a:ln>
        </p:spPr>
        <p:txBody>
          <a:bodyPr wrap="square">
            <a:spAutoFit/>
          </a:bodyPr>
          <a:lstStyle/>
          <a:p>
            <a:pPr algn="ctr">
              <a:spcAft>
                <a:spcPts val="600"/>
              </a:spcAft>
              <a:defRPr/>
            </a:pPr>
            <a:r>
              <a:rPr lang="en-US" dirty="0" smtClean="0">
                <a:solidFill>
                  <a:schemeClr val="bg2">
                    <a:lumMod val="10000"/>
                  </a:schemeClr>
                </a:solidFill>
              </a:rPr>
              <a:t>We partner with Native American organizations to support energy-related research projects on Tribal lands. AIREI project is conducted by American Indian students from mainstream universities and Tribal College Universities.</a:t>
            </a:r>
            <a:endParaRPr lang="en-US" sz="1000" dirty="0" smtClean="0">
              <a:solidFill>
                <a:schemeClr val="bg2">
                  <a:lumMod val="10000"/>
                </a:schemeClr>
              </a:solidFill>
              <a:latin typeface="+mn-lt"/>
            </a:endParaRPr>
          </a:p>
        </p:txBody>
      </p:sp>
      <p:sp>
        <p:nvSpPr>
          <p:cNvPr id="6" name="Rectangle 5"/>
          <p:cNvSpPr/>
          <p:nvPr/>
        </p:nvSpPr>
        <p:spPr>
          <a:xfrm>
            <a:off x="0" y="6143628"/>
            <a:ext cx="7633821" cy="400110"/>
          </a:xfrm>
          <a:prstGeom prst="rect">
            <a:avLst/>
          </a:prstGeom>
        </p:spPr>
        <p:txBody>
          <a:bodyPr wrap="square">
            <a:spAutoFit/>
          </a:bodyPr>
          <a:lstStyle/>
          <a:p>
            <a:r>
              <a:rPr lang="en-US" sz="2000" b="1" dirty="0" smtClean="0"/>
              <a:t>For more information: http://diversity.energy.gov</a:t>
            </a:r>
            <a:endParaRPr lang="en-US" sz="2000" b="1" dirty="0"/>
          </a:p>
        </p:txBody>
      </p:sp>
      <p:pic>
        <p:nvPicPr>
          <p:cNvPr id="9218" name="Picture 2" descr="https://share.sandia.gov/news/resources/news_releases/images/2011/campbell.jpg"/>
          <p:cNvPicPr>
            <a:picLocks noChangeAspect="1" noChangeArrowheads="1"/>
          </p:cNvPicPr>
          <p:nvPr/>
        </p:nvPicPr>
        <p:blipFill>
          <a:blip r:embed="rId3"/>
          <a:srcRect/>
          <a:stretch>
            <a:fillRect/>
          </a:stretch>
        </p:blipFill>
        <p:spPr bwMode="auto">
          <a:xfrm>
            <a:off x="3733034" y="1059543"/>
            <a:ext cx="5410966" cy="3905704"/>
          </a:xfrm>
          <a:prstGeom prst="rect">
            <a:avLst/>
          </a:prstGeom>
          <a:noFill/>
        </p:spPr>
      </p:pic>
      <p:sp>
        <p:nvSpPr>
          <p:cNvPr id="8" name="TextBox 7"/>
          <p:cNvSpPr txBox="1"/>
          <p:nvPr/>
        </p:nvSpPr>
        <p:spPr>
          <a:xfrm>
            <a:off x="3730171" y="4920343"/>
            <a:ext cx="5080000" cy="1169551"/>
          </a:xfrm>
          <a:prstGeom prst="rect">
            <a:avLst/>
          </a:prstGeom>
          <a:noFill/>
        </p:spPr>
        <p:txBody>
          <a:bodyPr wrap="square" rtlCol="0">
            <a:spAutoFit/>
          </a:bodyPr>
          <a:lstStyle/>
          <a:p>
            <a:r>
              <a:rPr lang="en-US" sz="1400" b="1" dirty="0" smtClean="0"/>
              <a:t>Sandra </a:t>
            </a:r>
            <a:r>
              <a:rPr lang="en-US" sz="1400" b="1" dirty="0" err="1" smtClean="0"/>
              <a:t>Begay</a:t>
            </a:r>
            <a:r>
              <a:rPr lang="en-US" sz="1400" b="1" dirty="0" smtClean="0"/>
              <a:t>-Campbell (center) with interns Devin Dick, Tammie Allen, </a:t>
            </a:r>
            <a:r>
              <a:rPr lang="en-US" sz="1400" b="1" dirty="0" err="1" smtClean="0"/>
              <a:t>Gepetta</a:t>
            </a:r>
            <a:r>
              <a:rPr lang="en-US" sz="1400" b="1" dirty="0" smtClean="0"/>
              <a:t> Billie and Chelsea </a:t>
            </a:r>
            <a:r>
              <a:rPr lang="en-US" sz="1400" b="1" dirty="0" err="1" smtClean="0"/>
              <a:t>Chee</a:t>
            </a:r>
            <a:r>
              <a:rPr lang="en-US" sz="1400" b="1" dirty="0" smtClean="0"/>
              <a:t> at Sky City within the Pueblo of Acoma. </a:t>
            </a:r>
            <a:r>
              <a:rPr lang="en-US" sz="1400" b="1" dirty="0" err="1" smtClean="0"/>
              <a:t>Begay</a:t>
            </a:r>
            <a:r>
              <a:rPr lang="en-US" sz="1400" b="1" dirty="0" smtClean="0"/>
              <a:t>-Campbell is describing how a photovoltaic panel works to generate electricity.</a:t>
            </a:r>
            <a:r>
              <a:rPr lang="en-US" sz="1400" dirty="0" smtClean="0"/>
              <a:t> (Photo by Randy Montoya) </a:t>
            </a:r>
            <a:endParaRPr lang="en-US" sz="1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3312</TotalTime>
  <Words>1838</Words>
  <Application>Microsoft Office PowerPoint</Application>
  <PresentationFormat>On-screen Show (4:3)</PresentationFormat>
  <Paragraphs>155</Paragraphs>
  <Slides>15</Slides>
  <Notes>12</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Mentoring to Increase Diversity in STEM</vt:lpstr>
      <vt:lpstr>DOE’s Strategic Plan </vt:lpstr>
      <vt:lpstr>Education Challenges</vt:lpstr>
      <vt:lpstr> </vt:lpstr>
      <vt:lpstr>Mentoring – A Major Part of the Solution</vt:lpstr>
      <vt:lpstr>Clark Atlanta Sustainable Campus</vt:lpstr>
      <vt:lpstr> DOE Student Ambassadors</vt:lpstr>
      <vt:lpstr>Faculty and Student Teams</vt:lpstr>
      <vt:lpstr>American Indian Research and Education Initiative</vt:lpstr>
      <vt:lpstr>Office of Science Graduate Fellowship Program</vt:lpstr>
      <vt:lpstr>Albert Einstein Distinguished Educator Fellow Program</vt:lpstr>
      <vt:lpstr>Minority Education Institution Student Partnership Program</vt:lpstr>
      <vt:lpstr>Council on Women and Girls Mentorship Program</vt:lpstr>
      <vt:lpstr>Mentoring Through Professional Societies</vt:lpstr>
      <vt:lpstr>Slide 15</vt:lpstr>
    </vt:vector>
  </TitlesOfParts>
  <Company>EE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of Energy Efficiency and Renewable Energy</dc:title>
  <dc:subject>Blue version of the EERE PowerPoint template, for use with PowerPoint 97 through 2004.</dc:subject>
  <dc:creator>EE</dc:creator>
  <cp:lastModifiedBy>anne.ashburn</cp:lastModifiedBy>
  <cp:revision>370</cp:revision>
  <dcterms:created xsi:type="dcterms:W3CDTF">2010-11-02T18:53:51Z</dcterms:created>
  <dcterms:modified xsi:type="dcterms:W3CDTF">2011-10-06T14:18:29Z</dcterms:modified>
</cp:coreProperties>
</file>